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2" r:id="rId2"/>
    <p:sldId id="281" r:id="rId3"/>
    <p:sldId id="25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8" r:id="rId25"/>
    <p:sldId id="280" r:id="rId26"/>
    <p:sldId id="304" r:id="rId27"/>
    <p:sldId id="305" r:id="rId28"/>
    <p:sldId id="303" r:id="rId29"/>
    <p:sldId id="306" r:id="rId30"/>
    <p:sldId id="307" r:id="rId31"/>
    <p:sldId id="283" r:id="rId32"/>
    <p:sldId id="284" r:id="rId33"/>
    <p:sldId id="287" r:id="rId34"/>
    <p:sldId id="289" r:id="rId35"/>
    <p:sldId id="292" r:id="rId36"/>
    <p:sldId id="293" r:id="rId37"/>
    <p:sldId id="295" r:id="rId38"/>
    <p:sldId id="291" r:id="rId39"/>
    <p:sldId id="296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B67A-BD2E-4DA3-976F-ECCB748A11AE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CA02-86D4-40A7-9F17-5E0DCA85F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CA02-86D4-40A7-9F17-5E0DCA85FF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F49C-1FF0-4820-872C-50C2A1E582E6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7D73-FBCA-46A4-8157-07CEB9AA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ttle_of_Actium" TargetMode="External"/><Relationship Id="rId2" Type="http://schemas.openxmlformats.org/officeDocument/2006/relationships/hyperlink" Target="#Josephus"/><Relationship Id="rId1" Type="http://schemas.openxmlformats.org/officeDocument/2006/relationships/slideLayout" Target="../slideLayouts/slideLayout1.xml"/><Relationship Id="rId5" Type="http://schemas.openxmlformats.org/officeDocument/2006/relationships/hyperlink" Target="#Suetonius"/><Relationship Id="rId4" Type="http://schemas.openxmlformats.org/officeDocument/2006/relationships/hyperlink" Target="#Josephu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#Phlegon"/><Relationship Id="rId2" Type="http://schemas.openxmlformats.org/officeDocument/2006/relationships/hyperlink" Target="#Phlego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eclipse.com/Special/quotes1.html" TargetMode="External"/><Relationship Id="rId2" Type="http://schemas.openxmlformats.org/officeDocument/2006/relationships/hyperlink" Target="http://en.wikipedia.org/wiki/Orig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books?q=%22Phlegon+also+who+compiled+the+Olympiads%22&amp;btnG=Search+Books" TargetMode="External"/><Relationship Id="rId5" Type="http://schemas.openxmlformats.org/officeDocument/2006/relationships/hyperlink" Target="http://sunearth.gsfc.nasa.gov/eclipse/SENL/SENL200311.pdf" TargetMode="External"/><Relationship Id="rId4" Type="http://schemas.openxmlformats.org/officeDocument/2006/relationships/hyperlink" Target="file:///C:\$\My%20Websites\TreeOfLife.lan.io\NTCh\SolarEclipseCE29Nov24Olympiad202-1-FrancisRichardStephenson-HistoricalEclipsesAndEarthsRotation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enelope.uchicago.edu/Thayer/E/Roman/Texts/Augustus/Res_Gestae/2*.html" TargetMode="External"/><Relationship Id="rId2" Type="http://schemas.openxmlformats.org/officeDocument/2006/relationships/hyperlink" Target="http://penelope.uchicago.edu/Thayer/E/Roman/Texts/Augustus/Res_Gestae/2*.html#note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sv-SE" dirty="0" smtClean="0"/>
              <a:t>När inföll kejsar Tiberius 15:e regeringsår?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/>
              <a:t>Enligt</a:t>
            </a:r>
            <a:r>
              <a:rPr lang="en-US" b="1" dirty="0" smtClean="0"/>
              <a:t> Lukas  </a:t>
            </a:r>
            <a:r>
              <a:rPr lang="en-US" b="1" dirty="0" err="1" smtClean="0"/>
              <a:t>kapitel</a:t>
            </a:r>
            <a:r>
              <a:rPr lang="en-US" b="1" dirty="0" smtClean="0"/>
              <a:t> 3 (Svenska </a:t>
            </a:r>
            <a:r>
              <a:rPr lang="en-US" b="1" dirty="0" err="1" smtClean="0"/>
              <a:t>Folkbibeln</a:t>
            </a:r>
            <a:r>
              <a:rPr lang="en-US" b="1" dirty="0" smtClean="0"/>
              <a:t> -98):  </a:t>
            </a:r>
          </a:p>
          <a:p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  </a:t>
            </a:r>
            <a:r>
              <a:rPr lang="en-US" b="1" dirty="0" smtClean="0">
                <a:solidFill>
                  <a:srgbClr val="FF0000"/>
                </a:solidFill>
              </a:rPr>
              <a:t>Under </a:t>
            </a:r>
            <a:r>
              <a:rPr lang="en-US" b="1" dirty="0" err="1">
                <a:solidFill>
                  <a:srgbClr val="FF0000"/>
                </a:solidFill>
              </a:rPr>
              <a:t>kejsar</a:t>
            </a:r>
            <a:r>
              <a:rPr lang="en-US" b="1" dirty="0">
                <a:solidFill>
                  <a:srgbClr val="FF0000"/>
                </a:solidFill>
              </a:rPr>
              <a:t> Tiberius </a:t>
            </a:r>
            <a:r>
              <a:rPr lang="en-US" b="1" dirty="0" err="1">
                <a:solidFill>
                  <a:srgbClr val="FF0000"/>
                </a:solidFill>
              </a:rPr>
              <a:t>femtonde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regeringsår</a:t>
            </a:r>
            <a:r>
              <a:rPr lang="en-US" b="1" dirty="0"/>
              <a:t>, </a:t>
            </a:r>
            <a:r>
              <a:rPr lang="en-US" b="1" dirty="0" err="1"/>
              <a:t>när</a:t>
            </a:r>
            <a:r>
              <a:rPr lang="en-US" b="1" dirty="0"/>
              <a:t> Pontius Pilatus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dirty="0" err="1"/>
              <a:t>landshövding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</a:t>
            </a:r>
            <a:r>
              <a:rPr lang="en-US" b="1" dirty="0" err="1"/>
              <a:t>Judeen</a:t>
            </a:r>
            <a:r>
              <a:rPr lang="en-US" b="1" dirty="0"/>
              <a:t>, </a:t>
            </a:r>
            <a:r>
              <a:rPr lang="en-US" b="1" dirty="0" err="1"/>
              <a:t>Herodes</a:t>
            </a:r>
            <a:r>
              <a:rPr lang="en-US" b="1" dirty="0"/>
              <a:t> </a:t>
            </a:r>
            <a:r>
              <a:rPr lang="en-US" b="1" dirty="0" err="1"/>
              <a:t>landsfurste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</a:t>
            </a:r>
            <a:r>
              <a:rPr lang="en-US" b="1" dirty="0" err="1"/>
              <a:t>Galileen</a:t>
            </a:r>
            <a:r>
              <a:rPr lang="en-US" b="1" dirty="0"/>
              <a:t>, </a:t>
            </a:r>
            <a:r>
              <a:rPr lang="en-US" b="1" dirty="0" err="1"/>
              <a:t>hans</a:t>
            </a:r>
            <a:r>
              <a:rPr lang="en-US" b="1" dirty="0"/>
              <a:t> </a:t>
            </a:r>
            <a:r>
              <a:rPr lang="en-US" b="1" dirty="0" err="1"/>
              <a:t>bror</a:t>
            </a:r>
            <a:r>
              <a:rPr lang="en-US" b="1" dirty="0"/>
              <a:t> </a:t>
            </a:r>
            <a:r>
              <a:rPr lang="en-US" b="1" dirty="0" err="1"/>
              <a:t>Filippus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</a:t>
            </a:r>
            <a:r>
              <a:rPr lang="en-US" b="1" dirty="0" err="1"/>
              <a:t>Itureen</a:t>
            </a:r>
            <a:r>
              <a:rPr lang="en-US" b="1" dirty="0"/>
              <a:t> och </a:t>
            </a:r>
            <a:r>
              <a:rPr lang="en-US" b="1" dirty="0" err="1"/>
              <a:t>Trakonitislandet</a:t>
            </a:r>
            <a:r>
              <a:rPr lang="en-US" b="1" dirty="0"/>
              <a:t> och </a:t>
            </a:r>
            <a:r>
              <a:rPr lang="en-US" b="1" dirty="0" err="1"/>
              <a:t>Lysanias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Abilene, </a:t>
            </a:r>
          </a:p>
          <a:p>
            <a:pPr algn="l"/>
            <a:r>
              <a:rPr lang="sv-SE" b="1" dirty="0" smtClean="0"/>
              <a:t>2  och </a:t>
            </a:r>
            <a:r>
              <a:rPr lang="sv-SE" b="1" dirty="0"/>
              <a:t>när Hannas och Kajfas var överstepräster, </a:t>
            </a:r>
            <a:r>
              <a:rPr lang="sv-SE" b="1" dirty="0">
                <a:solidFill>
                  <a:srgbClr val="FF0000"/>
                </a:solidFill>
              </a:rPr>
              <a:t>då kom Guds ord till Sakarias son Johannes i öknen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Solförmörkelsen kl. 11:27 lokal soltid…</a:t>
            </a:r>
            <a:endParaRPr lang="en-US" dirty="0"/>
          </a:p>
        </p:txBody>
      </p:sp>
      <p:pic>
        <p:nvPicPr>
          <p:cNvPr id="4" name="Platshållare för innehåll 3" descr="SolarEclipseStarryNightBackyardAt11;27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Solförmörkelsen kl. 11:29 lokal soltid…</a:t>
            </a:r>
            <a:endParaRPr lang="en-US" dirty="0"/>
          </a:p>
        </p:txBody>
      </p:sp>
      <p:pic>
        <p:nvPicPr>
          <p:cNvPr id="4" name="Platshållare för innehåll 3" descr="SolarEclipseStarryNightBackyardAt11;29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Solförmörkelsen år 29 </a:t>
            </a:r>
            <a:br>
              <a:rPr lang="sv-SE" dirty="0" smtClean="0"/>
            </a:br>
            <a:r>
              <a:rPr lang="sv-SE" sz="2200" dirty="0" smtClean="0"/>
              <a:t>kl. 11:31 lokal soltid…</a:t>
            </a:r>
            <a:endParaRPr lang="en-US" sz="2200" dirty="0"/>
          </a:p>
        </p:txBody>
      </p:sp>
      <p:pic>
        <p:nvPicPr>
          <p:cNvPr id="4" name="Platshållare för innehåll 3" descr="SolarEclipseStarryNightBackyardAt11;31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Den totala solförmörkelsens bana </a:t>
            </a:r>
            <a:br>
              <a:rPr lang="sv-SE" dirty="0" smtClean="0"/>
            </a:br>
            <a:r>
              <a:rPr lang="sv-SE" dirty="0" smtClean="0"/>
              <a:t>den 19 mars år 33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latshållare för innehåll 3" descr="SolarEclipseNASA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 vid Antarktis kust </a:t>
            </a:r>
            <a:r>
              <a:rPr lang="sv-SE" sz="4000" dirty="0" smtClean="0"/>
              <a:t>avslutad kl. 09:46 – dvs i den 4:e timmen</a:t>
            </a:r>
            <a:endParaRPr lang="en-US" sz="4000" dirty="0"/>
          </a:p>
        </p:txBody>
      </p:sp>
      <p:pic>
        <p:nvPicPr>
          <p:cNvPr id="6" name="Platshållare för innehåll 5" descr="SolarEclipseNASAmap-S.PoleLocationTotalEclipseFrom0943-0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 lokal soltid mellan </a:t>
            </a:r>
            <a:r>
              <a:rPr lang="sv-SE" sz="4000" dirty="0" smtClean="0"/>
              <a:t>klockan 10:51-10:54 – dvs i 5:e timmen</a:t>
            </a:r>
            <a:endParaRPr lang="en-US" sz="4000" dirty="0"/>
          </a:p>
        </p:txBody>
      </p:sp>
      <p:pic>
        <p:nvPicPr>
          <p:cNvPr id="4" name="Platshållare för innehåll 3" descr="SolarEclipseNASAmap-OpenSeaLocationTotalEclipseFrom1051-1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 lokal soltid mellan </a:t>
            </a:r>
            <a:r>
              <a:rPr lang="sv-SE" sz="4000" dirty="0" smtClean="0"/>
              <a:t>klockan 11:27-11:31 – dvs i 6:e timmen</a:t>
            </a:r>
            <a:endParaRPr lang="en-US" dirty="0"/>
          </a:p>
        </p:txBody>
      </p:sp>
      <p:pic>
        <p:nvPicPr>
          <p:cNvPr id="4" name="Platshållare för innehåll 3" descr="SolarEclipseNASAmap-OpenSeaLocationTotalEclipseFrom1127-1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 lokal soltid mellan </a:t>
            </a:r>
            <a:r>
              <a:rPr lang="sv-SE" sz="4000" dirty="0" smtClean="0"/>
              <a:t>klockan 12:07-12:10 – dvs i 7:e timmen</a:t>
            </a:r>
            <a:endParaRPr lang="en-US" dirty="0"/>
          </a:p>
        </p:txBody>
      </p:sp>
      <p:pic>
        <p:nvPicPr>
          <p:cNvPr id="4" name="Platshållare för innehåll 3" descr="SolarEclipseNASAmap-OpenSeaLocationTotalEclipseFrom1207-1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</a:t>
            </a:r>
            <a:br>
              <a:rPr lang="sv-SE" dirty="0" smtClean="0"/>
            </a:br>
            <a:r>
              <a:rPr lang="sv-SE" sz="2200" dirty="0" smtClean="0"/>
              <a:t> lokal soltid mellan klockan 12:43-12:47 – dvs i 7:e timmen</a:t>
            </a:r>
            <a:br>
              <a:rPr lang="sv-SE" sz="2200" dirty="0" smtClean="0"/>
            </a:br>
            <a:r>
              <a:rPr lang="sv-SE" sz="2200" dirty="0" smtClean="0"/>
              <a:t>[samma längdgrad som Damaskus]</a:t>
            </a:r>
            <a:endParaRPr lang="en-US" sz="2200" dirty="0"/>
          </a:p>
        </p:txBody>
      </p:sp>
      <p:pic>
        <p:nvPicPr>
          <p:cNvPr id="4" name="Platshållare för innehåll 3" descr="SolarEclipseNASAmap-OpenSeaLocationTotalEclipseFrom1243-1247-(DamascusLongitud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Solförmörkelsens bana över land år 29</a:t>
            </a:r>
            <a:endParaRPr lang="en-US" dirty="0"/>
          </a:p>
        </p:txBody>
      </p:sp>
      <p:pic>
        <p:nvPicPr>
          <p:cNvPr id="4" name="Platshållare för innehåll 3" descr="SolarEclipseNASAmap-FullPathAcross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200399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Kejsar Augustus dog år 10</a:t>
            </a:r>
            <a:br>
              <a:rPr lang="sv-SE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>
                <a:solidFill>
                  <a:srgbClr val="FF0000"/>
                </a:solidFill>
              </a:rPr>
              <a:t>- inte </a:t>
            </a:r>
            <a:r>
              <a:rPr lang="sv-SE" sz="2800" strike="sngStrike" dirty="0" smtClean="0">
                <a:solidFill>
                  <a:srgbClr val="FF0000"/>
                </a:solidFill>
              </a:rPr>
              <a:t>år 14</a:t>
            </a:r>
            <a:r>
              <a:rPr lang="sv-SE" sz="2800" dirty="0" smtClean="0">
                <a:solidFill>
                  <a:srgbClr val="FF0000"/>
                </a:solidFill>
              </a:rPr>
              <a:t> som man tidigare antagit…</a:t>
            </a:r>
            <a:br>
              <a:rPr lang="sv-SE" sz="2800" dirty="0" smtClean="0">
                <a:solidFill>
                  <a:srgbClr val="FF0000"/>
                </a:solidFill>
              </a:rPr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Den händelse som hitintills betraktats som grunden för historiens tideräkning genom tiderna är alltså felaktig och behöver rättas till…</a:t>
            </a:r>
            <a:endParaRPr lang="en-US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066800"/>
          </a:xfrm>
        </p:spPr>
        <p:txBody>
          <a:bodyPr/>
          <a:lstStyle/>
          <a:p>
            <a:r>
              <a:rPr lang="sv-SE" sz="2400" b="1" dirty="0" smtClean="0">
                <a:solidFill>
                  <a:srgbClr val="00B050"/>
                </a:solidFill>
              </a:rPr>
              <a:t>Fyra </a:t>
            </a:r>
            <a:r>
              <a:rPr lang="sv-SE" sz="2400" b="1" dirty="0" smtClean="0">
                <a:solidFill>
                  <a:srgbClr val="00B050"/>
                </a:solidFill>
              </a:rPr>
              <a:t>enkla, tydliga </a:t>
            </a:r>
            <a:r>
              <a:rPr lang="sv-SE" sz="2400" b="1" dirty="0" smtClean="0">
                <a:solidFill>
                  <a:srgbClr val="00B050"/>
                </a:solidFill>
              </a:rPr>
              <a:t>och klara steg </a:t>
            </a:r>
            <a:endParaRPr lang="sv-SE" sz="2400" b="1" dirty="0" smtClean="0">
              <a:solidFill>
                <a:srgbClr val="00B050"/>
              </a:solidFill>
            </a:endParaRPr>
          </a:p>
          <a:p>
            <a:r>
              <a:rPr lang="sv-SE" sz="2400" dirty="0" smtClean="0"/>
              <a:t>fram </a:t>
            </a:r>
            <a:r>
              <a:rPr lang="sv-SE" sz="2400" dirty="0" smtClean="0"/>
              <a:t>till ett slutligt bevis…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 lokal soltid mellan </a:t>
            </a:r>
            <a:r>
              <a:rPr lang="sv-SE" sz="4000" dirty="0" smtClean="0"/>
              <a:t>klockan 10:31-10:33 – dvs i 5:e timmen</a:t>
            </a:r>
            <a:endParaRPr lang="en-US" dirty="0"/>
          </a:p>
        </p:txBody>
      </p:sp>
      <p:pic>
        <p:nvPicPr>
          <p:cNvPr id="4" name="Platshållare för innehåll 3" descr="SolarEclipseNASAmap-TotalEclipseFrom1031-1033LocalSolar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 lokal soltid mellan </a:t>
            </a:r>
            <a:r>
              <a:rPr lang="sv-SE" sz="4000" dirty="0" smtClean="0"/>
              <a:t>klockan 11:16-11:18 – dvs i 6:e timmen</a:t>
            </a:r>
            <a:endParaRPr lang="en-US" dirty="0"/>
          </a:p>
        </p:txBody>
      </p:sp>
      <p:pic>
        <p:nvPicPr>
          <p:cNvPr id="4" name="Platshållare för innehåll 3" descr="SolarEclipseNASAmap-TotalEclipseFrom1116-1118LocalSolar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Total solförmörkelse lokal soltid mellan </a:t>
            </a:r>
            <a:r>
              <a:rPr lang="sv-SE" sz="4000" dirty="0" smtClean="0"/>
              <a:t>klockan 12:06-12:08 – dvs i 7:e timmen</a:t>
            </a:r>
            <a:endParaRPr lang="en-US" dirty="0"/>
          </a:p>
        </p:txBody>
      </p:sp>
      <p:pic>
        <p:nvPicPr>
          <p:cNvPr id="4" name="Platshållare för innehåll 3" descr="SolarEclipseNASAmap-TotalEclipseFrom1206-1208LocalSolar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Vad säger astronomerna?</a:t>
            </a:r>
            <a:r>
              <a:rPr lang="sv-SE" dirty="0"/>
              <a:t/>
            </a:r>
            <a:br>
              <a:rPr lang="sv-SE" dirty="0"/>
            </a:br>
            <a:r>
              <a:rPr lang="sv-SE" sz="2200" dirty="0" smtClean="0"/>
              <a:t>- de som är specialister på solförmörkelser?</a:t>
            </a:r>
            <a:endParaRPr lang="en-US" sz="2200" dirty="0"/>
          </a:p>
        </p:txBody>
      </p:sp>
      <p:pic>
        <p:nvPicPr>
          <p:cNvPr id="4" name="Platshållare för innehåll 3" descr="QuoteFromSolarEclipseNewsletterVol8Issue11P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”Referensen till år 32-33 är felaktig…”</a:t>
            </a:r>
            <a:br>
              <a:rPr lang="sv-SE" dirty="0" smtClean="0"/>
            </a:br>
            <a:r>
              <a:rPr lang="sv-SE" sz="3100" dirty="0" smtClean="0"/>
              <a:t>”the </a:t>
            </a:r>
            <a:r>
              <a:rPr lang="sv-SE" sz="3100" dirty="0" err="1" smtClean="0"/>
              <a:t>reference</a:t>
            </a:r>
            <a:r>
              <a:rPr lang="sv-SE" sz="3100" dirty="0" smtClean="0"/>
              <a:t> to AD 32-33 </a:t>
            </a:r>
            <a:r>
              <a:rPr lang="sv-SE" sz="3100" dirty="0" err="1" smtClean="0"/>
              <a:t>being</a:t>
            </a:r>
            <a:r>
              <a:rPr lang="sv-SE" sz="3100" dirty="0" smtClean="0"/>
              <a:t> </a:t>
            </a:r>
            <a:r>
              <a:rPr lang="sv-SE" sz="3100" dirty="0" err="1" smtClean="0"/>
              <a:t>incorrect</a:t>
            </a:r>
            <a:r>
              <a:rPr lang="sv-SE" sz="3100" dirty="0" smtClean="0"/>
              <a:t>…”</a:t>
            </a:r>
            <a:endParaRPr lang="en-US" sz="3100" dirty="0"/>
          </a:p>
        </p:txBody>
      </p:sp>
      <p:pic>
        <p:nvPicPr>
          <p:cNvPr id="4" name="Platshållare för innehåll 3" descr="QuoteFromSolarEclipseNewsletterVol8Issue11Page5;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sv-SE" dirty="0" smtClean="0"/>
              <a:t>När börjar nyåret enligt den Olympiska kalendern?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Svar: Den 1 juli varje år</a:t>
            </a:r>
          </a:p>
          <a:p>
            <a:r>
              <a:rPr lang="sv-SE" dirty="0" smtClean="0"/>
              <a:t>Slutsats: Det 4:e året i den 202:a Olympiaden började den 1 juli år 29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- Ok, men vad är egentligen den Olympiska kalendern?</a:t>
            </a:r>
            <a:endParaRPr lang="sv-SE" dirty="0" smtClean="0"/>
          </a:p>
          <a:p>
            <a:endParaRPr lang="sv-SE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Låt oss applicera tidszonsbegreppet för att jämföra </a:t>
            </a:r>
            <a:br>
              <a:rPr lang="sv-SE" sz="2800" dirty="0" smtClean="0"/>
            </a:br>
            <a:r>
              <a:rPr lang="sv-SE" sz="2800" dirty="0" smtClean="0"/>
              <a:t>den Julianska/Gregorianska kalendern med </a:t>
            </a:r>
            <a:br>
              <a:rPr lang="sv-SE" sz="2800" dirty="0" smtClean="0"/>
            </a:br>
            <a:r>
              <a:rPr lang="sv-SE" sz="2800" dirty="0" smtClean="0"/>
              <a:t>den Olympiska kalendern…</a:t>
            </a:r>
            <a:endParaRPr lang="en-US" sz="2800" dirty="0"/>
          </a:p>
        </p:txBody>
      </p:sp>
      <p:pic>
        <p:nvPicPr>
          <p:cNvPr id="4" name="Platshållare för innehåll 3" descr="TimeZoneWorld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552" y="1600200"/>
            <a:ext cx="6772895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>
            <a:normAutofit/>
          </a:bodyPr>
          <a:lstStyle/>
          <a:p>
            <a:r>
              <a:rPr lang="sv-SE" dirty="0" smtClean="0"/>
              <a:t>Vilken ”tidszon” lever du i?</a:t>
            </a:r>
            <a:br>
              <a:rPr lang="sv-SE" dirty="0" smtClean="0"/>
            </a:br>
            <a:r>
              <a:rPr lang="sv-SE" sz="2200" dirty="0" smtClean="0"/>
              <a:t>Exempelvis</a:t>
            </a:r>
            <a:r>
              <a:rPr lang="sv-SE" dirty="0" smtClean="0"/>
              <a:t> </a:t>
            </a:r>
            <a:r>
              <a:rPr lang="sv-SE" sz="2200" dirty="0" smtClean="0"/>
              <a:t>när du läser Josefus tidsangivelser?</a:t>
            </a:r>
            <a:endParaRPr lang="en-US" sz="22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066800" y="2895600"/>
          <a:ext cx="7162804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46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Juliansk kalender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2010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2011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sv-SE" sz="1200" baseline="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2013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2014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2015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2016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2017</a:t>
                      </a:r>
                      <a:endParaRPr lang="en-US" sz="12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2018</a:t>
                      </a:r>
                      <a:endParaRPr lang="en-US" sz="12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solidFill>
                            <a:srgbClr val="C00000"/>
                          </a:solidFill>
                        </a:rPr>
                        <a:t>Olympisk kalender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>
                          <a:solidFill>
                            <a:srgbClr val="C00000"/>
                          </a:solidFill>
                        </a:rPr>
                        <a:t>förankrad</a:t>
                      </a:r>
                      <a:r>
                        <a:rPr lang="sv-SE" sz="900" baseline="0" dirty="0" smtClean="0">
                          <a:solidFill>
                            <a:srgbClr val="C00000"/>
                          </a:solidFill>
                        </a:rPr>
                        <a:t> i solförmörkelsen den </a:t>
                      </a:r>
                      <a:r>
                        <a:rPr lang="sv-SE" sz="900" b="1" u="sng" baseline="0" dirty="0" smtClean="0">
                          <a:solidFill>
                            <a:srgbClr val="C00000"/>
                          </a:solidFill>
                        </a:rPr>
                        <a:t>24 november år 29</a:t>
                      </a:r>
                      <a:endParaRPr lang="en-US" sz="900" b="1" u="sng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sv-SE" sz="1000" dirty="0" smtClean="0"/>
                        <a:t> 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 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sv-SE" sz="1000" dirty="0" smtClean="0"/>
                        <a:t> 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sv-SE" sz="1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697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698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solidFill>
                            <a:srgbClr val="C00000"/>
                          </a:solidFill>
                        </a:rPr>
                        <a:t>Olympisk kalender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>
                          <a:solidFill>
                            <a:srgbClr val="C00000"/>
                          </a:solidFill>
                        </a:rPr>
                        <a:t>förankrad</a:t>
                      </a:r>
                      <a:r>
                        <a:rPr lang="sv-SE" sz="900" baseline="0" dirty="0" smtClean="0">
                          <a:solidFill>
                            <a:srgbClr val="C00000"/>
                          </a:solidFill>
                        </a:rPr>
                        <a:t> i solförmörkelsen </a:t>
                      </a:r>
                      <a:r>
                        <a:rPr lang="sv-SE" sz="900" b="1" u="sng" baseline="0" dirty="0" smtClean="0">
                          <a:solidFill>
                            <a:srgbClr val="C00000"/>
                          </a:solidFill>
                        </a:rPr>
                        <a:t>den 19 mars år 33</a:t>
                      </a:r>
                      <a:endParaRPr lang="en-US" sz="900" b="1" u="sng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smtClean="0"/>
                        <a:t>Juli-juni</a:t>
                      </a:r>
                      <a:r>
                        <a:rPr lang="sv-SE" sz="1000" baseline="0" dirty="0" smtClean="0"/>
                        <a:t> år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v-SE" sz="1000" dirty="0" smtClean="0"/>
                        <a:t>i </a:t>
                      </a:r>
                      <a:r>
                        <a:rPr lang="sv-SE" sz="1000" baseline="0" dirty="0" smtClean="0"/>
                        <a:t> cykel nummer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697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698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4000" dirty="0" smtClean="0"/>
              <a:t>Hur ska den Olympiska kalendern </a:t>
            </a:r>
            <a:br>
              <a:rPr lang="sv-SE" sz="4000" dirty="0" smtClean="0"/>
            </a:br>
            <a:r>
              <a:rPr lang="sv-SE" sz="4000" dirty="0" smtClean="0"/>
              <a:t>placeras i tiden?</a:t>
            </a:r>
            <a:endParaRPr lang="en-US" sz="2700" dirty="0"/>
          </a:p>
        </p:txBody>
      </p:sp>
      <p:graphicFrame>
        <p:nvGraphicFramePr>
          <p:cNvPr id="4" name="Platshållare för innehåll 5"/>
          <p:cNvGraphicFramePr>
            <a:graphicFrameLocks noGrp="1"/>
          </p:cNvGraphicFramePr>
          <p:nvPr>
            <p:ph sz="half" idx="1"/>
          </p:nvPr>
        </p:nvGraphicFramePr>
        <p:xfrm>
          <a:off x="838200" y="1524000"/>
          <a:ext cx="7454901" cy="510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"/>
                <a:gridCol w="209550"/>
                <a:gridCol w="762000"/>
                <a:gridCol w="4768850"/>
                <a:gridCol w="806450"/>
                <a:gridCol w="279401"/>
              </a:tblGrid>
              <a:tr h="65363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Olympiska</a:t>
                      </a:r>
                      <a:r>
                        <a:rPr lang="sv-SE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år börjar </a:t>
                      </a:r>
                      <a:r>
                        <a:rPr lang="sv-SE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den</a:t>
                      </a:r>
                      <a:r>
                        <a:rPr lang="sv-SE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 juli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[enligt den Julianska kalendern]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Olympiad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[Baserad på</a:t>
                      </a:r>
                      <a:r>
                        <a:rPr lang="sv-SE" sz="1100" b="0" i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solförmörkelsen år 29</a:t>
                      </a:r>
                      <a:r>
                        <a:rPr lang="sv-SE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Ankare för den Olympiska kalenderns placering i tiden</a:t>
                      </a:r>
                      <a:endParaRPr lang="sv-SE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sng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II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sng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Olympiad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1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[Baserad på</a:t>
                      </a:r>
                      <a:r>
                        <a:rPr lang="sv-SE" sz="1100" b="0" i="1" u="none" strike="noStrike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solförmörkelsen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1" u="none" strike="noStrike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år 33</a:t>
                      </a:r>
                      <a:r>
                        <a:rPr lang="sv-SE" sz="1100" b="0" i="1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]</a:t>
                      </a:r>
                      <a:endParaRPr lang="sv-SE" sz="1100" b="0" i="1" u="none" strike="noStrike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191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194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85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585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5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sv-SE" sz="1000" b="0" i="1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[</a:t>
                      </a:r>
                      <a:r>
                        <a:rPr lang="sv-SE" sz="1000" b="0" i="1" u="none" strike="noStrike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f.v.t</a:t>
                      </a:r>
                      <a:r>
                        <a:rPr lang="sv-SE" sz="1000" b="0" i="1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.]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[</a:t>
                      </a:r>
                      <a:r>
                        <a:rPr lang="en-US" sz="10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v.t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.]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677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5…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9…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13…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17…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21…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err="1" smtClean="0">
                          <a:solidFill>
                            <a:srgbClr val="C00000"/>
                          </a:solidFill>
                          <a:latin typeface="Calibri"/>
                        </a:rPr>
                        <a:t>juli</a:t>
                      </a: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25…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201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  <a:r>
                        <a:rPr lang="sv-SE" sz="1100" b="1" i="0" u="none" strike="noStrike" baseline="0" dirty="0" smtClean="0">
                          <a:solidFill>
                            <a:srgbClr val="7030A0"/>
                          </a:solidFill>
                          <a:latin typeface="Calibri"/>
                        </a:rPr>
                        <a:t> juli </a:t>
                      </a:r>
                      <a:r>
                        <a:rPr lang="sv-SE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26…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202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 juli 27…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 juli 28…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1" i="0" u="none" strike="noStrike" dirty="0" err="1" smtClean="0">
                          <a:solidFill>
                            <a:srgbClr val="7030A0"/>
                          </a:solidFill>
                          <a:latin typeface="Calibri"/>
                        </a:rPr>
                        <a:t>juli</a:t>
                      </a:r>
                      <a:r>
                        <a:rPr lang="en-US" sz="11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 29…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Wingdings" pitchFamily="2" charset="2"/>
                        </a:rPr>
                        <a:t>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Phlegons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solförmörkelse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den 24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år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  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Wingdings" pitchFamily="2" charset="2"/>
                        </a:rPr>
                        <a:t>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sng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202</a:t>
                      </a:r>
                      <a:endParaRPr lang="en-US" sz="1100" b="0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 juli 30…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203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 juli 31…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 juli 32…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  <a:sym typeface="Wingdings" pitchFamily="2" charset="2"/>
                        </a:rPr>
                        <a:t></a:t>
                      </a:r>
                      <a:r>
                        <a:rPr lang="en-US" sz="11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                 </a:t>
                      </a:r>
                      <a:r>
                        <a:rPr lang="en-US" sz="1200" b="1" i="0" u="none" strike="sng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Phlegons</a:t>
                      </a:r>
                      <a:r>
                        <a:rPr lang="en-US" sz="1200" b="1" i="0" u="none" strike="sng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sng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solförmörkelse</a:t>
                      </a:r>
                      <a:r>
                        <a:rPr lang="en-US" sz="1200" b="1" i="0" u="none" strike="sng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den 19 mars  år 33</a:t>
                      </a: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           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sym typeface="Wingdings" pitchFamily="2" charset="2"/>
                        </a:rPr>
                        <a:t></a:t>
                      </a:r>
                      <a:endParaRPr lang="en-US" sz="1100" b="0" i="0" u="none" strike="noStrike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sngStrike" dirty="0">
                          <a:solidFill>
                            <a:srgbClr val="7030A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 juli 33…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203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Vad finns bakom de datum du hittar i dina böcker och i din Bibel?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3200401"/>
            <a:ext cx="7391400" cy="2667000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Vad </a:t>
            </a:r>
            <a:r>
              <a:rPr lang="sv-SE" dirty="0" smtClean="0"/>
              <a:t>blir resultatet när de som skriver historieböckerna grundar sig på en kalender annan än den som anges i deras källor?</a:t>
            </a:r>
            <a:endParaRPr lang="sv-SE" dirty="0" smtClean="0"/>
          </a:p>
          <a:p>
            <a:r>
              <a:rPr lang="sv-SE" dirty="0" err="1" smtClean="0"/>
              <a:t>Ditto</a:t>
            </a:r>
            <a:r>
              <a:rPr lang="sv-SE" dirty="0" smtClean="0"/>
              <a:t> </a:t>
            </a:r>
            <a:r>
              <a:rPr lang="sv-SE" dirty="0" smtClean="0"/>
              <a:t>för de som gör sitt allra bästa för att översätta Bibeln?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Phlegons</a:t>
            </a:r>
            <a:r>
              <a:rPr lang="en-US" dirty="0" smtClean="0"/>
              <a:t> </a:t>
            </a:r>
            <a:r>
              <a:rPr lang="en-US" dirty="0" err="1" smtClean="0"/>
              <a:t>solf</a:t>
            </a:r>
            <a:r>
              <a:rPr lang="sv-SE" dirty="0" err="1" smtClean="0"/>
              <a:t>örmörkelse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Ägde den rum år 29 eller år 33</a:t>
            </a:r>
          </a:p>
          <a:p>
            <a:r>
              <a:rPr lang="sv-SE" dirty="0" smtClean="0"/>
              <a:t>enligt vår tideräkning [e.Kr.]</a:t>
            </a:r>
          </a:p>
          <a:p>
            <a:r>
              <a:rPr lang="sv-SE" dirty="0" smtClean="0"/>
              <a:t>(dvs enl. den Julianska kalendern)</a:t>
            </a:r>
            <a:r>
              <a:rPr lang="en-US" dirty="0"/>
              <a:t>?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Vilken roll spelar det för dig?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L="231775" indent="-231775" algn="l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v-SE" dirty="0" smtClean="0"/>
              <a:t>Om kejsar Augustus dog år 10 </a:t>
            </a:r>
            <a:r>
              <a:rPr lang="sv-SE" strike="sngStrike" dirty="0" smtClean="0">
                <a:solidFill>
                  <a:srgbClr val="C00000"/>
                </a:solidFill>
              </a:rPr>
              <a:t>eller år 14</a:t>
            </a:r>
            <a:r>
              <a:rPr lang="sv-SE" dirty="0" smtClean="0"/>
              <a:t>?</a:t>
            </a:r>
          </a:p>
          <a:p>
            <a:pPr marL="231775" indent="-231775" algn="l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v-SE" dirty="0" smtClean="0"/>
              <a:t>Om du läser en Bibelöversättning grundad på en ohållbar tidstolkning?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När inföll det 1:a året i den 187:e Olympiaden?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r>
              <a:rPr lang="sv-SE" dirty="0" smtClean="0"/>
              <a:t>Steg 2 av 4 till ett slutligt bevis…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Svar: Den 187:e Olympiaden begynte den 1 juli år 35 </a:t>
            </a:r>
            <a:r>
              <a:rPr lang="sv-SE" dirty="0" err="1" smtClean="0"/>
              <a:t>f.v.t</a:t>
            </a:r>
            <a:r>
              <a:rPr lang="sv-SE" dirty="0" smtClean="0"/>
              <a:t>. [”f. Kr.”]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 err="1" smtClean="0"/>
              <a:t>Enkel</a:t>
            </a:r>
            <a:r>
              <a:rPr lang="en-US" b="1" dirty="0" smtClean="0"/>
              <a:t> </a:t>
            </a:r>
            <a:r>
              <a:rPr lang="en-US" b="1" dirty="0" err="1" smtClean="0"/>
              <a:t>uträkning</a:t>
            </a:r>
            <a:r>
              <a:rPr lang="en-US" b="1" dirty="0" smtClean="0"/>
              <a:t> med </a:t>
            </a:r>
            <a:r>
              <a:rPr lang="en-US" b="1" dirty="0" err="1" smtClean="0"/>
              <a:t>siffror</a:t>
            </a:r>
            <a:r>
              <a:rPr lang="en-US" b="1" dirty="0" smtClean="0"/>
              <a:t>: </a:t>
            </a:r>
          </a:p>
          <a:p>
            <a:pPr lvl="0"/>
            <a:r>
              <a:rPr lang="en-US" dirty="0" smtClean="0"/>
              <a:t>(</a:t>
            </a:r>
            <a:r>
              <a:rPr lang="en-US" dirty="0"/>
              <a:t>202*4) – (186*4) = 808 – 744 = 64 </a:t>
            </a:r>
            <a:r>
              <a:rPr lang="en-US" dirty="0" smtClean="0"/>
              <a:t>år. </a:t>
            </a:r>
          </a:p>
          <a:p>
            <a:pPr lvl="0"/>
            <a:r>
              <a:rPr lang="en-US" dirty="0" smtClean="0"/>
              <a:t>30 </a:t>
            </a:r>
            <a:r>
              <a:rPr lang="en-US" dirty="0"/>
              <a:t>CE – 64 </a:t>
            </a:r>
            <a:r>
              <a:rPr lang="en-US" dirty="0" smtClean="0"/>
              <a:t>år= </a:t>
            </a:r>
            <a:r>
              <a:rPr lang="en-US" dirty="0"/>
              <a:t>-34 = 35 </a:t>
            </a:r>
            <a:r>
              <a:rPr lang="en-US" dirty="0" err="1" smtClean="0"/>
              <a:t>f.v.t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 smtClean="0"/>
              <a:t>Enkelt åskådliggörande av årsräkningen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med hjälp av en tabell</a:t>
            </a:r>
            <a:endParaRPr lang="en-US" sz="2700" dirty="0"/>
          </a:p>
        </p:txBody>
      </p:sp>
      <p:graphicFrame>
        <p:nvGraphicFramePr>
          <p:cNvPr id="4" name="Platshållare för innehåll 5"/>
          <p:cNvGraphicFramePr>
            <a:graphicFrameLocks noGrp="1"/>
          </p:cNvGraphicFramePr>
          <p:nvPr>
            <p:ph sz="half" idx="1"/>
          </p:nvPr>
        </p:nvGraphicFramePr>
        <p:xfrm>
          <a:off x="1143000" y="1524000"/>
          <a:ext cx="6766560" cy="4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2000"/>
                <a:gridCol w="152400"/>
                <a:gridCol w="5318760"/>
              </a:tblGrid>
              <a:tr h="65363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År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Händelse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Slaget vid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Actium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avslutades den 12 augusti i det 1:a året av den 187:e Olympiaden</a:t>
                      </a: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Phlegons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solförmörkelse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den 24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år 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Varför</a:t>
            </a:r>
            <a:r>
              <a:rPr lang="en-US" dirty="0" smtClean="0"/>
              <a:t> </a:t>
            </a:r>
            <a:r>
              <a:rPr lang="en-US" dirty="0" err="1" smtClean="0"/>
              <a:t>behöver</a:t>
            </a:r>
            <a:r>
              <a:rPr lang="en-US" dirty="0" smtClean="0"/>
              <a:t> vi </a:t>
            </a:r>
            <a:r>
              <a:rPr lang="en-US" dirty="0" err="1" smtClean="0"/>
              <a:t>veta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den 187:e </a:t>
            </a:r>
            <a:r>
              <a:rPr lang="en-US" dirty="0" err="1" smtClean="0"/>
              <a:t>Olympiaden</a:t>
            </a:r>
            <a:r>
              <a:rPr lang="en-US" dirty="0" smtClean="0"/>
              <a:t> </a:t>
            </a:r>
            <a:r>
              <a:rPr lang="en-US" dirty="0" err="1" smtClean="0"/>
              <a:t>började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7239000" cy="3048000"/>
          </a:xfrm>
        </p:spPr>
        <p:txBody>
          <a:bodyPr>
            <a:normAutofit fontScale="55000" lnSpcReduction="20000"/>
          </a:bodyPr>
          <a:lstStyle/>
          <a:p>
            <a:pPr marL="514350" lvl="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u="sng" dirty="0" smtClean="0">
                <a:hlinkClick r:id="rId2" action="ppaction://hlinkfile"/>
              </a:rPr>
              <a:t>Josefus</a:t>
            </a:r>
            <a:r>
              <a:rPr lang="en-US" dirty="0" smtClean="0"/>
              <a:t> </a:t>
            </a:r>
            <a:r>
              <a:rPr lang="en-US" dirty="0" err="1" smtClean="0"/>
              <a:t>refererar</a:t>
            </a:r>
            <a:r>
              <a:rPr lang="en-US" dirty="0" smtClean="0"/>
              <a:t> till </a:t>
            </a:r>
            <a:r>
              <a:rPr lang="en-US" dirty="0" err="1" smtClean="0"/>
              <a:t>det</a:t>
            </a:r>
            <a:r>
              <a:rPr lang="en-US" dirty="0" smtClean="0"/>
              <a:t> 1:a </a:t>
            </a:r>
            <a:r>
              <a:rPr lang="en-US" dirty="0" err="1" smtClean="0"/>
              <a:t>året</a:t>
            </a:r>
            <a:r>
              <a:rPr lang="en-US" dirty="0" smtClean="0"/>
              <a:t> i </a:t>
            </a:r>
            <a:r>
              <a:rPr lang="en-US" b="1" dirty="0" smtClean="0">
                <a:solidFill>
                  <a:srgbClr val="FF0000"/>
                </a:solidFill>
              </a:rPr>
              <a:t>den 187:e </a:t>
            </a:r>
            <a:r>
              <a:rPr lang="en-US" b="1" dirty="0" err="1" smtClean="0">
                <a:solidFill>
                  <a:srgbClr val="FF0000"/>
                </a:solidFill>
              </a:rPr>
              <a:t>Olympiaden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när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daterar</a:t>
            </a:r>
            <a:r>
              <a:rPr lang="en-US" dirty="0" smtClean="0"/>
              <a:t> </a:t>
            </a:r>
            <a:r>
              <a:rPr lang="en-US" dirty="0" err="1" smtClean="0"/>
              <a:t>avslutningen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slaget</a:t>
            </a:r>
            <a:r>
              <a:rPr lang="en-US" dirty="0" smtClean="0"/>
              <a:t> </a:t>
            </a:r>
            <a:r>
              <a:rPr lang="en-US" dirty="0" err="1" smtClean="0"/>
              <a:t>mellan</a:t>
            </a:r>
            <a:r>
              <a:rPr lang="en-US" dirty="0" smtClean="0"/>
              <a:t> </a:t>
            </a:r>
            <a:r>
              <a:rPr lang="en-US" dirty="0" err="1" smtClean="0"/>
              <a:t>kejsaren</a:t>
            </a:r>
            <a:r>
              <a:rPr lang="en-US" dirty="0" smtClean="0"/>
              <a:t> och Mark Antony. 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slaget</a:t>
            </a:r>
            <a:r>
              <a:rPr lang="en-US" dirty="0" smtClean="0"/>
              <a:t> </a:t>
            </a:r>
            <a:r>
              <a:rPr lang="en-US" dirty="0" err="1" smtClean="0"/>
              <a:t>begynte</a:t>
            </a:r>
            <a:r>
              <a:rPr lang="en-US" dirty="0" smtClean="0"/>
              <a:t> med </a:t>
            </a:r>
            <a:r>
              <a:rPr lang="en-US" u="sng" dirty="0" err="1" smtClean="0">
                <a:hlinkClick r:id="rId3"/>
              </a:rPr>
              <a:t>slaget</a:t>
            </a:r>
            <a:r>
              <a:rPr lang="en-US" u="sng" dirty="0" smtClean="0">
                <a:hlinkClick r:id="rId3"/>
              </a:rPr>
              <a:t> vid Actium</a:t>
            </a:r>
            <a:r>
              <a:rPr lang="en-US" dirty="0" smtClean="0"/>
              <a:t> den 2:a </a:t>
            </a:r>
            <a:r>
              <a:rPr lang="en-US" dirty="0" err="1" smtClean="0"/>
              <a:t>september</a:t>
            </a:r>
            <a:r>
              <a:rPr lang="en-US" dirty="0" smtClean="0"/>
              <a:t> i </a:t>
            </a:r>
            <a:r>
              <a:rPr lang="en-US" dirty="0" err="1" smtClean="0"/>
              <a:t>året</a:t>
            </a:r>
            <a:r>
              <a:rPr lang="en-US" dirty="0" smtClean="0"/>
              <a:t> </a:t>
            </a:r>
            <a:r>
              <a:rPr lang="en-US" dirty="0" err="1" smtClean="0"/>
              <a:t>närmast</a:t>
            </a:r>
            <a:r>
              <a:rPr lang="en-US" dirty="0" smtClean="0"/>
              <a:t> </a:t>
            </a:r>
            <a:r>
              <a:rPr lang="en-US" dirty="0" err="1" smtClean="0"/>
              <a:t>före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år </a:t>
            </a:r>
            <a:r>
              <a:rPr lang="en-US" dirty="0" err="1" smtClean="0"/>
              <a:t>då</a:t>
            </a:r>
            <a:r>
              <a:rPr lang="en-US" dirty="0" smtClean="0"/>
              <a:t> </a:t>
            </a:r>
            <a:r>
              <a:rPr lang="en-US" dirty="0" err="1" smtClean="0"/>
              <a:t>slaget</a:t>
            </a:r>
            <a:r>
              <a:rPr lang="en-US" dirty="0" smtClean="0"/>
              <a:t> vid Actium </a:t>
            </a:r>
            <a:r>
              <a:rPr lang="en-US" dirty="0" err="1" smtClean="0"/>
              <a:t>avslutades</a:t>
            </a:r>
            <a:r>
              <a:rPr lang="en-US" dirty="0" smtClean="0"/>
              <a:t> </a:t>
            </a:r>
            <a:r>
              <a:rPr lang="en-US" dirty="0" smtClean="0"/>
              <a:t>den 12 </a:t>
            </a:r>
            <a:r>
              <a:rPr lang="en-US" dirty="0" err="1" smtClean="0"/>
              <a:t>augusti</a:t>
            </a:r>
            <a:r>
              <a:rPr lang="en-US" dirty="0" smtClean="0"/>
              <a:t>, i och med </a:t>
            </a:r>
            <a:r>
              <a:rPr lang="en-US" dirty="0" err="1" smtClean="0"/>
              <a:t>Kleopatras</a:t>
            </a:r>
            <a:r>
              <a:rPr lang="en-US" dirty="0" smtClean="0"/>
              <a:t> </a:t>
            </a:r>
            <a:r>
              <a:rPr lang="en-US" dirty="0" err="1" smtClean="0"/>
              <a:t>död</a:t>
            </a:r>
            <a:r>
              <a:rPr lang="en-US" dirty="0" smtClean="0"/>
              <a:t>. </a:t>
            </a:r>
            <a:r>
              <a:rPr lang="en-US" dirty="0" err="1" smtClean="0"/>
              <a:t>Enligt</a:t>
            </a:r>
            <a:r>
              <a:rPr lang="en-US" dirty="0" smtClean="0"/>
              <a:t> </a:t>
            </a:r>
            <a:r>
              <a:rPr lang="en-US" u="sng" dirty="0" smtClean="0">
                <a:hlinkClick r:id="rId4" action="ppaction://hlinkfile"/>
              </a:rPr>
              <a:t>Josefus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: “</a:t>
            </a:r>
            <a:r>
              <a:rPr lang="en-US" dirty="0" err="1"/>
              <a:t>S</a:t>
            </a:r>
            <a:r>
              <a:rPr lang="en-US" dirty="0" err="1" smtClean="0"/>
              <a:t>laget</a:t>
            </a:r>
            <a:r>
              <a:rPr lang="en-US" dirty="0" smtClean="0"/>
              <a:t>… </a:t>
            </a:r>
            <a:r>
              <a:rPr lang="en-US" dirty="0" err="1" smtClean="0"/>
              <a:t>sträckte</a:t>
            </a:r>
            <a:r>
              <a:rPr lang="en-US" dirty="0" smtClean="0"/>
              <a:t> sig in i den 187:e </a:t>
            </a:r>
            <a:r>
              <a:rPr lang="en-US" dirty="0" err="1" smtClean="0"/>
              <a:t>Olympiaden</a:t>
            </a:r>
            <a:r>
              <a:rPr lang="en-US" dirty="0" smtClean="0"/>
              <a:t>…”; och </a:t>
            </a:r>
            <a:r>
              <a:rPr lang="en-US" dirty="0" err="1" smtClean="0"/>
              <a:t>dessutom</a:t>
            </a:r>
            <a:r>
              <a:rPr lang="en-US" dirty="0" smtClean="0"/>
              <a:t>…</a:t>
            </a:r>
          </a:p>
          <a:p>
            <a:pPr marL="514350" lvl="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u="sng" dirty="0" smtClean="0">
                <a:hlinkClick r:id="rId5" action="ppaction://hlinkfile"/>
              </a:rPr>
              <a:t>Suetonius</a:t>
            </a:r>
            <a:r>
              <a:rPr lang="en-US" dirty="0" smtClean="0"/>
              <a:t> </a:t>
            </a:r>
            <a:r>
              <a:rPr lang="en-US" dirty="0" err="1" smtClean="0"/>
              <a:t>berättar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b="1" dirty="0" err="1" smtClean="0"/>
              <a:t>kejsar</a:t>
            </a:r>
            <a:r>
              <a:rPr lang="en-US" b="1" dirty="0" smtClean="0"/>
              <a:t> Augustus “</a:t>
            </a:r>
            <a:r>
              <a:rPr lang="en-US" b="1" dirty="0" err="1" smtClean="0"/>
              <a:t>regerade</a:t>
            </a:r>
            <a:r>
              <a:rPr lang="en-US" b="1" dirty="0" smtClean="0"/>
              <a:t> Staten… </a:t>
            </a:r>
            <a:r>
              <a:rPr lang="en-US" b="1" dirty="0" err="1" smtClean="0"/>
              <a:t>allena</a:t>
            </a:r>
            <a:r>
              <a:rPr lang="en-US" b="1" dirty="0" smtClean="0"/>
              <a:t> under </a:t>
            </a:r>
            <a:r>
              <a:rPr lang="en-US" b="1" i="1" dirty="0" err="1" smtClean="0">
                <a:solidFill>
                  <a:srgbClr val="FF0000"/>
                </a:solidFill>
              </a:rPr>
              <a:t>fyrtio-fyra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b="1" dirty="0" smtClean="0">
                <a:solidFill>
                  <a:srgbClr val="FF0000"/>
                </a:solidFill>
              </a:rPr>
              <a:t>år</a:t>
            </a:r>
            <a:r>
              <a:rPr lang="en-US" dirty="0" smtClean="0"/>
              <a:t> </a:t>
            </a:r>
            <a:r>
              <a:rPr lang="en-US" dirty="0" err="1" smtClean="0"/>
              <a:t>innan</a:t>
            </a:r>
            <a:r>
              <a:rPr lang="en-US" dirty="0" smtClean="0"/>
              <a:t>]</a:t>
            </a:r>
            <a:r>
              <a:rPr lang="en-US" b="1" dirty="0" smtClean="0"/>
              <a:t> </a:t>
            </a:r>
            <a:r>
              <a:rPr lang="en-US" b="1" dirty="0" err="1" smtClean="0"/>
              <a:t>han</a:t>
            </a:r>
            <a:r>
              <a:rPr lang="en-US" b="1" dirty="0" smtClean="0"/>
              <a:t> dog…  </a:t>
            </a:r>
            <a:r>
              <a:rPr lang="en-US" b="1" i="1" dirty="0" err="1" smtClean="0"/>
              <a:t>på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den 14:e </a:t>
            </a:r>
            <a:r>
              <a:rPr lang="en-US" b="1" i="1" dirty="0" err="1" smtClean="0">
                <a:solidFill>
                  <a:srgbClr val="FF0000"/>
                </a:solidFill>
              </a:rPr>
              <a:t>dagen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innan</a:t>
            </a:r>
            <a:r>
              <a:rPr lang="en-US" b="1" i="1" dirty="0" smtClean="0">
                <a:solidFill>
                  <a:srgbClr val="FF0000"/>
                </a:solidFill>
              </a:rPr>
              <a:t> September </a:t>
            </a:r>
            <a:r>
              <a:rPr lang="en-US" b="1" i="1" dirty="0" err="1" smtClean="0">
                <a:solidFill>
                  <a:srgbClr val="FF0000"/>
                </a:solidFill>
              </a:rPr>
              <a:t>månads</a:t>
            </a:r>
            <a:r>
              <a:rPr lang="en-US" b="1" i="1" dirty="0" smtClean="0">
                <a:solidFill>
                  <a:srgbClr val="FF0000"/>
                </a:solidFill>
              </a:rPr>
              <a:t> 1:a dag </a:t>
            </a:r>
            <a:r>
              <a:rPr lang="en-US" b="1" i="1" dirty="0" smtClean="0"/>
              <a:t>vid den 9:e </a:t>
            </a:r>
            <a:r>
              <a:rPr lang="en-US" b="1" i="1" dirty="0" err="1" smtClean="0"/>
              <a:t>timmen</a:t>
            </a:r>
            <a:r>
              <a:rPr lang="en-US" b="1" i="1" dirty="0" smtClean="0"/>
              <a:t>…” </a:t>
            </a:r>
            <a:r>
              <a:rPr lang="en-US" dirty="0" smtClean="0"/>
              <a:t>(dvs. </a:t>
            </a:r>
            <a:r>
              <a:rPr lang="en-US" b="1" dirty="0" smtClean="0">
                <a:solidFill>
                  <a:srgbClr val="FF0000"/>
                </a:solidFill>
              </a:rPr>
              <a:t>den 19:e </a:t>
            </a:r>
            <a:r>
              <a:rPr lang="en-US" b="1" dirty="0" err="1" smtClean="0">
                <a:solidFill>
                  <a:srgbClr val="FF0000"/>
                </a:solidFill>
              </a:rPr>
              <a:t>Augusti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mellan</a:t>
            </a:r>
            <a:r>
              <a:rPr lang="en-US" dirty="0" smtClean="0"/>
              <a:t> </a:t>
            </a:r>
            <a:r>
              <a:rPr lang="en-US" dirty="0" err="1" smtClean="0"/>
              <a:t>kl</a:t>
            </a:r>
            <a:r>
              <a:rPr lang="en-US" dirty="0" smtClean="0"/>
              <a:t>. 14 och 15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eftermiddagen</a:t>
            </a:r>
            <a:r>
              <a:rPr lang="en-US" dirty="0" smtClean="0"/>
              <a:t>.)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När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begynte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kejsar</a:t>
            </a:r>
            <a:r>
              <a:rPr lang="en-US" sz="3600" b="1" dirty="0" smtClean="0"/>
              <a:t> Augustus 44 år </a:t>
            </a:r>
            <a:r>
              <a:rPr lang="en-US" sz="3600" b="1" dirty="0" err="1" smtClean="0"/>
              <a:t>som</a:t>
            </a:r>
            <a:r>
              <a:rPr lang="en-US" sz="3600" b="1" dirty="0"/>
              <a:t> </a:t>
            </a:r>
            <a:r>
              <a:rPr lang="en-US" sz="3600" b="1" dirty="0" err="1" smtClean="0"/>
              <a:t>ensam</a:t>
            </a:r>
            <a:r>
              <a:rPr lang="en-US" sz="3600" b="1" dirty="0" smtClean="0"/>
              <a:t> regent?</a:t>
            </a:r>
            <a:endParaRPr lang="en-US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r>
              <a:rPr lang="sv-SE" dirty="0" smtClean="0"/>
              <a:t>Steg 3 av 4 till ett slutligt bevis…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556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En </a:t>
            </a:r>
            <a:r>
              <a:rPr lang="en-US" sz="2800" b="1" dirty="0" err="1" smtClean="0"/>
              <a:t>enkel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uträkning</a:t>
            </a:r>
            <a:r>
              <a:rPr lang="en-US" sz="2800" b="1" dirty="0" smtClean="0"/>
              <a:t> med </a:t>
            </a:r>
            <a:r>
              <a:rPr lang="en-US" sz="2800" b="1" dirty="0" err="1" smtClean="0"/>
              <a:t>siffror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1. Augustus </a:t>
            </a:r>
            <a:r>
              <a:rPr lang="en-US" sz="2800" dirty="0" err="1" smtClean="0"/>
              <a:t>begynte</a:t>
            </a:r>
            <a:r>
              <a:rPr lang="en-US" sz="2800" dirty="0" smtClean="0"/>
              <a:t> sin </a:t>
            </a:r>
            <a:r>
              <a:rPr lang="en-US" sz="2800" dirty="0" err="1" smtClean="0"/>
              <a:t>regering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ensamstående</a:t>
            </a:r>
            <a:r>
              <a:rPr lang="en-US" sz="2800" dirty="0" smtClean="0"/>
              <a:t> regent den 12:e </a:t>
            </a:r>
            <a:r>
              <a:rPr lang="en-US" sz="2800" dirty="0" err="1" smtClean="0"/>
              <a:t>augusti</a:t>
            </a:r>
            <a:r>
              <a:rPr lang="en-US" sz="2800" dirty="0" smtClean="0"/>
              <a:t> år 35 </a:t>
            </a:r>
            <a:r>
              <a:rPr lang="en-US" sz="2800" dirty="0" err="1" smtClean="0"/>
              <a:t>f.v.t</a:t>
            </a:r>
            <a:r>
              <a:rPr lang="en-US" sz="2800" dirty="0" smtClean="0"/>
              <a:t>. [“f. Kr.”].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2. </a:t>
            </a:r>
            <a:r>
              <a:rPr lang="en-US" sz="2800" dirty="0" err="1" smtClean="0"/>
              <a:t>Därav</a:t>
            </a:r>
            <a:r>
              <a:rPr lang="en-US" sz="2800" dirty="0" smtClean="0"/>
              <a:t> </a:t>
            </a:r>
            <a:r>
              <a:rPr lang="en-US" sz="2800" dirty="0" err="1" smtClean="0"/>
              <a:t>följer</a:t>
            </a:r>
            <a:r>
              <a:rPr lang="en-US" sz="2800" dirty="0" smtClean="0"/>
              <a:t> </a:t>
            </a:r>
            <a:r>
              <a:rPr lang="en-US" sz="2800" dirty="0" err="1" smtClean="0"/>
              <a:t>att</a:t>
            </a:r>
            <a:r>
              <a:rPr lang="en-US" sz="2800" dirty="0"/>
              <a:t> </a:t>
            </a:r>
            <a:r>
              <a:rPr lang="en-US" sz="2800" dirty="0" err="1" smtClean="0"/>
              <a:t>ettårsjubileet</a:t>
            </a:r>
            <a:r>
              <a:rPr lang="en-US" sz="2800" dirty="0" smtClean="0"/>
              <a:t> av den </a:t>
            </a:r>
            <a:r>
              <a:rPr lang="en-US" sz="2800" dirty="0" err="1" smtClean="0"/>
              <a:t>händelsen</a:t>
            </a:r>
            <a:r>
              <a:rPr lang="en-US" sz="2800" dirty="0" smtClean="0"/>
              <a:t> </a:t>
            </a:r>
            <a:r>
              <a:rPr lang="en-US" sz="2800" dirty="0" err="1" smtClean="0"/>
              <a:t>föll</a:t>
            </a:r>
            <a:r>
              <a:rPr lang="en-US" sz="2800" dirty="0" smtClean="0"/>
              <a:t> den 12:e </a:t>
            </a:r>
            <a:r>
              <a:rPr lang="en-US" sz="2800" dirty="0" err="1" smtClean="0"/>
              <a:t>augusti</a:t>
            </a:r>
            <a:r>
              <a:rPr lang="en-US" sz="2800" dirty="0" smtClean="0"/>
              <a:t> 34 </a:t>
            </a:r>
            <a:r>
              <a:rPr lang="en-US" sz="2800" dirty="0" err="1" smtClean="0"/>
              <a:t>f.v.t</a:t>
            </a:r>
            <a:r>
              <a:rPr lang="en-US" sz="2800" dirty="0" smtClean="0"/>
              <a:t>. och </a:t>
            </a:r>
            <a:r>
              <a:rPr lang="en-US" sz="2800" dirty="0" err="1" smtClean="0"/>
              <a:t>att</a:t>
            </a:r>
            <a:r>
              <a:rPr lang="en-US" sz="2800" dirty="0" smtClean="0"/>
              <a:t> 44-års </a:t>
            </a:r>
            <a:r>
              <a:rPr lang="en-US" sz="2800" dirty="0" err="1" smtClean="0"/>
              <a:t>jubileet</a:t>
            </a:r>
            <a:r>
              <a:rPr lang="en-US" sz="2800" dirty="0" smtClean="0"/>
              <a:t> </a:t>
            </a:r>
            <a:r>
              <a:rPr lang="en-US" sz="2800" dirty="0" err="1" smtClean="0"/>
              <a:t>föll</a:t>
            </a:r>
            <a:r>
              <a:rPr lang="en-US" sz="2800" dirty="0" smtClean="0"/>
              <a:t> den 12 </a:t>
            </a:r>
            <a:r>
              <a:rPr lang="en-US" sz="2800" dirty="0" err="1" smtClean="0"/>
              <a:t>augusti</a:t>
            </a:r>
            <a:r>
              <a:rPr lang="en-US" sz="2800" dirty="0" smtClean="0"/>
              <a:t> år 10 [“</a:t>
            </a:r>
            <a:r>
              <a:rPr lang="en-US" sz="2800" dirty="0" err="1" smtClean="0"/>
              <a:t>e.Kr</a:t>
            </a:r>
            <a:r>
              <a:rPr lang="en-US" sz="2800" dirty="0" smtClean="0"/>
              <a:t>.”].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 Med </a:t>
            </a:r>
            <a:r>
              <a:rPr lang="en-US" sz="2800" dirty="0" err="1" smtClean="0"/>
              <a:t>siffror</a:t>
            </a:r>
            <a:r>
              <a:rPr lang="en-US" sz="2800" dirty="0" smtClean="0"/>
              <a:t> </a:t>
            </a:r>
            <a:r>
              <a:rPr lang="en-US" sz="2800" dirty="0" err="1" smtClean="0"/>
              <a:t>således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35</a:t>
            </a:r>
            <a:r>
              <a:rPr lang="en-US" sz="2800" dirty="0"/>
              <a:t> </a:t>
            </a:r>
            <a:r>
              <a:rPr lang="en-US" sz="2800" dirty="0" err="1" smtClean="0"/>
              <a:t>f.v.t</a:t>
            </a:r>
            <a:r>
              <a:rPr lang="en-US" sz="2800" dirty="0" smtClean="0"/>
              <a:t>. </a:t>
            </a:r>
            <a:r>
              <a:rPr lang="en-US" sz="2800" dirty="0"/>
              <a:t>+ 44 </a:t>
            </a:r>
            <a:r>
              <a:rPr lang="en-US" sz="2800" dirty="0" smtClean="0"/>
              <a:t>år </a:t>
            </a:r>
            <a:r>
              <a:rPr lang="en-US" sz="2800" dirty="0"/>
              <a:t>= -34 + 44 = 10 </a:t>
            </a:r>
            <a:r>
              <a:rPr lang="en-US" sz="2800" dirty="0" err="1" smtClean="0"/>
              <a:t>v.t</a:t>
            </a:r>
            <a:r>
              <a:rPr lang="en-US" sz="2800" dirty="0" smtClean="0"/>
              <a:t>. [</a:t>
            </a:r>
            <a:r>
              <a:rPr lang="en-US" sz="2800" dirty="0" err="1" smtClean="0"/>
              <a:t>e.Kr</a:t>
            </a:r>
            <a:r>
              <a:rPr lang="en-US" sz="2800" dirty="0" smtClean="0"/>
              <a:t>.]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4000" dirty="0" smtClean="0"/>
              <a:t>Enkelt åskådliggörande av 44-årsräkningen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med hjälp av en tabell</a:t>
            </a:r>
            <a:endParaRPr lang="en-US" sz="2700" dirty="0"/>
          </a:p>
        </p:txBody>
      </p:sp>
      <p:graphicFrame>
        <p:nvGraphicFramePr>
          <p:cNvPr id="4" name="Platshållare för innehåll 5"/>
          <p:cNvGraphicFramePr>
            <a:graphicFrameLocks noGrp="1"/>
          </p:cNvGraphicFramePr>
          <p:nvPr>
            <p:ph sz="half" idx="1"/>
          </p:nvPr>
        </p:nvGraphicFramePr>
        <p:xfrm>
          <a:off x="1143000" y="1905000"/>
          <a:ext cx="6766560" cy="430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1"/>
                <a:gridCol w="745216"/>
                <a:gridCol w="149043"/>
                <a:gridCol w="260490"/>
                <a:gridCol w="5090160"/>
              </a:tblGrid>
              <a:tr h="82147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År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Årsräkning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Händelse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Slaget vid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Actium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avslutades den 12 augusti i det 1:a året av den 187:e Olympiaden</a:t>
                      </a: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-års jubileet av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kejsar Augustus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styre som ensam regent inföll den 12 augusti detta år.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När dog kejsar Augustus?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r>
              <a:rPr lang="sv-SE" dirty="0" smtClean="0"/>
              <a:t>Steg 4 av 4 till ett slutligt bevis…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dog kejsar Augustus?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Kejsar</a:t>
            </a:r>
            <a:r>
              <a:rPr lang="en-US" dirty="0" smtClean="0"/>
              <a:t> Augustus dog </a:t>
            </a:r>
            <a:r>
              <a:rPr lang="en-US" dirty="0" err="1" smtClean="0"/>
              <a:t>alltså</a:t>
            </a:r>
            <a:r>
              <a:rPr lang="en-US" dirty="0" smtClean="0"/>
              <a:t> den 19 </a:t>
            </a:r>
            <a:r>
              <a:rPr lang="en-US" dirty="0" err="1" smtClean="0"/>
              <a:t>augusti</a:t>
            </a:r>
            <a:r>
              <a:rPr lang="en-US" dirty="0" smtClean="0"/>
              <a:t>, en </a:t>
            </a:r>
            <a:r>
              <a:rPr lang="en-US" dirty="0" err="1" smtClean="0"/>
              <a:t>vecka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 44-års </a:t>
            </a:r>
            <a:r>
              <a:rPr lang="en-US" dirty="0" err="1" smtClean="0"/>
              <a:t>minnet</a:t>
            </a:r>
            <a:r>
              <a:rPr lang="en-US" dirty="0" smtClean="0"/>
              <a:t> av </a:t>
            </a:r>
            <a:r>
              <a:rPr lang="en-US" dirty="0" err="1" smtClean="0"/>
              <a:t>sitt</a:t>
            </a:r>
            <a:r>
              <a:rPr lang="en-US" dirty="0" smtClean="0"/>
              <a:t> </a:t>
            </a:r>
            <a:r>
              <a:rPr lang="en-US" dirty="0" err="1" smtClean="0"/>
              <a:t>tillträde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ensamstående</a:t>
            </a:r>
            <a:r>
              <a:rPr lang="en-US" dirty="0" smtClean="0"/>
              <a:t> regent. </a:t>
            </a:r>
            <a:r>
              <a:rPr lang="en-US" dirty="0" err="1" smtClean="0"/>
              <a:t>Således</a:t>
            </a:r>
            <a:r>
              <a:rPr lang="en-US" dirty="0" smtClean="0"/>
              <a:t> </a:t>
            </a:r>
            <a:r>
              <a:rPr lang="en-US" b="1" i="1" dirty="0" smtClean="0"/>
              <a:t>den 19 </a:t>
            </a:r>
            <a:r>
              <a:rPr lang="en-US" b="1" i="1" dirty="0" err="1" smtClean="0"/>
              <a:t>augusti</a:t>
            </a:r>
            <a:r>
              <a:rPr lang="en-US" b="1" i="1" dirty="0" smtClean="0"/>
              <a:t> år 10</a:t>
            </a:r>
            <a:r>
              <a:rPr lang="en-US" dirty="0" smtClean="0"/>
              <a:t>.   – </a:t>
            </a:r>
            <a:r>
              <a:rPr lang="en-US" dirty="0" err="1" smtClean="0"/>
              <a:t>Inte</a:t>
            </a:r>
            <a:r>
              <a:rPr lang="en-US" dirty="0" smtClean="0"/>
              <a:t> “14 </a:t>
            </a:r>
            <a:r>
              <a:rPr lang="en-US" dirty="0" err="1" smtClean="0"/>
              <a:t>e.Kr</a:t>
            </a:r>
            <a:r>
              <a:rPr lang="en-US" dirty="0" smtClean="0"/>
              <a:t>.”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allmänt</a:t>
            </a:r>
            <a:r>
              <a:rPr lang="en-US" dirty="0" smtClean="0"/>
              <a:t> </a:t>
            </a:r>
            <a:r>
              <a:rPr lang="en-US" dirty="0" err="1" smtClean="0"/>
              <a:t>tidigare</a:t>
            </a:r>
            <a:r>
              <a:rPr lang="en-US" dirty="0" smtClean="0"/>
              <a:t> </a:t>
            </a:r>
            <a:r>
              <a:rPr lang="en-US" dirty="0" err="1" smtClean="0"/>
              <a:t>förfäktats</a:t>
            </a:r>
            <a:r>
              <a:rPr lang="en-US" dirty="0" smtClean="0"/>
              <a:t>! </a:t>
            </a:r>
          </a:p>
          <a:p>
            <a:endParaRPr lang="en-US" sz="2000" dirty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Vill</a:t>
            </a:r>
            <a:r>
              <a:rPr lang="en-US" sz="2000" dirty="0" smtClean="0"/>
              <a:t> du </a:t>
            </a:r>
            <a:r>
              <a:rPr lang="en-US" sz="2000" dirty="0" err="1" smtClean="0"/>
              <a:t>veta</a:t>
            </a:r>
            <a:r>
              <a:rPr lang="en-US" sz="2000" dirty="0" smtClean="0"/>
              <a:t> </a:t>
            </a:r>
            <a:r>
              <a:rPr lang="en-US" sz="2000" dirty="0" err="1" smtClean="0"/>
              <a:t>mer</a:t>
            </a:r>
            <a:r>
              <a:rPr lang="en-US" sz="2000" dirty="0" smtClean="0"/>
              <a:t> </a:t>
            </a:r>
            <a:r>
              <a:rPr lang="en-US" sz="2000" dirty="0" err="1" smtClean="0"/>
              <a:t>om</a:t>
            </a:r>
            <a:r>
              <a:rPr lang="en-US" sz="2000" dirty="0" smtClean="0"/>
              <a:t> “14 </a:t>
            </a:r>
            <a:r>
              <a:rPr lang="en-US" sz="2000" dirty="0" err="1" smtClean="0"/>
              <a:t>e.Kr</a:t>
            </a:r>
            <a:r>
              <a:rPr lang="en-US" sz="2000" dirty="0" smtClean="0"/>
              <a:t>.” </a:t>
            </a:r>
            <a:r>
              <a:rPr lang="en-US" sz="2000" dirty="0" err="1" smtClean="0"/>
              <a:t>misstaget</a:t>
            </a:r>
            <a:r>
              <a:rPr lang="en-US" sz="2000" dirty="0" smtClean="0"/>
              <a:t> </a:t>
            </a:r>
            <a:r>
              <a:rPr lang="en-US" sz="2000" dirty="0" err="1" smtClean="0"/>
              <a:t>går</a:t>
            </a:r>
            <a:r>
              <a:rPr lang="en-US" sz="2000" dirty="0" smtClean="0"/>
              <a:t> </a:t>
            </a:r>
            <a:r>
              <a:rPr lang="en-US" sz="2000" dirty="0" err="1" smtClean="0"/>
              <a:t>det</a:t>
            </a:r>
            <a:r>
              <a:rPr lang="en-US" sz="2000" dirty="0" smtClean="0"/>
              <a:t> bra </a:t>
            </a:r>
            <a:r>
              <a:rPr lang="en-US" sz="2000" dirty="0" err="1" smtClean="0"/>
              <a:t>att</a:t>
            </a:r>
            <a:r>
              <a:rPr lang="en-US" sz="2000" dirty="0" smtClean="0"/>
              <a:t> </a:t>
            </a:r>
            <a:r>
              <a:rPr lang="en-US" sz="2000" dirty="0" err="1" smtClean="0"/>
              <a:t>följa</a:t>
            </a:r>
            <a:r>
              <a:rPr lang="en-US" sz="2000" dirty="0" smtClean="0"/>
              <a:t> </a:t>
            </a:r>
            <a:r>
              <a:rPr lang="en-US" sz="2000" dirty="0" err="1" smtClean="0"/>
              <a:t>länkarna</a:t>
            </a:r>
            <a:r>
              <a:rPr lang="en-US" sz="2000" dirty="0" smtClean="0"/>
              <a:t> under </a:t>
            </a:r>
            <a:r>
              <a:rPr lang="en-US" sz="2000" dirty="0" err="1" smtClean="0"/>
              <a:t>följande</a:t>
            </a:r>
            <a:r>
              <a:rPr lang="en-US" sz="2000" dirty="0" smtClean="0"/>
              <a:t> </a:t>
            </a:r>
            <a:r>
              <a:rPr lang="en-US" sz="2000" dirty="0" err="1" smtClean="0"/>
              <a:t>länk</a:t>
            </a:r>
            <a:r>
              <a:rPr lang="en-US" sz="2000" dirty="0" smtClean="0"/>
              <a:t> till de </a:t>
            </a:r>
            <a:r>
              <a:rPr lang="en-US" sz="2000" dirty="0" err="1" smtClean="0"/>
              <a:t>mera</a:t>
            </a:r>
            <a:r>
              <a:rPr lang="en-US" sz="2000" dirty="0" smtClean="0"/>
              <a:t> </a:t>
            </a:r>
            <a:r>
              <a:rPr lang="en-US" sz="2000" dirty="0" err="1" smtClean="0"/>
              <a:t>fullständiga</a:t>
            </a:r>
            <a:r>
              <a:rPr lang="en-US" sz="2000" dirty="0" smtClean="0"/>
              <a:t> </a:t>
            </a:r>
            <a:r>
              <a:rPr lang="en-US" sz="2000" u="sng" dirty="0" err="1" smtClean="0">
                <a:hlinkClick r:id="rId2" action="ppaction://hlinkfile"/>
              </a:rPr>
              <a:t>citaten</a:t>
            </a:r>
            <a:r>
              <a:rPr lang="en-US" sz="2000" u="sng" dirty="0" smtClean="0">
                <a:hlinkClick r:id="rId3" action="ppaction://hlinkfile"/>
              </a:rPr>
              <a:t> av Origen och Phlegon</a:t>
            </a:r>
            <a:r>
              <a:rPr lang="en-US" sz="2000" dirty="0" smtClean="0"/>
              <a:t>!)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Phlegons</a:t>
            </a:r>
            <a:r>
              <a:rPr lang="sv-SE" dirty="0" smtClean="0"/>
              <a:t> notering om solförmörkelsen </a:t>
            </a:r>
            <a:r>
              <a:rPr lang="sv-SE" sz="2200" dirty="0" smtClean="0"/>
              <a:t>i svensk översättning</a:t>
            </a:r>
            <a:endParaRPr lang="en-US" sz="2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u="sng" dirty="0"/>
              <a:t>Origen</a:t>
            </a:r>
            <a:r>
              <a:rPr lang="en-US" b="1" dirty="0"/>
              <a:t> (“</a:t>
            </a:r>
            <a:r>
              <a:rPr lang="en-US" b="1" u="sng" dirty="0">
                <a:hlinkClick r:id="rId2"/>
              </a:rPr>
              <a:t>ca 185 - ca 254 </a:t>
            </a:r>
            <a:r>
              <a:rPr lang="en-US" b="1" u="sng" dirty="0" smtClean="0">
                <a:hlinkClick r:id="rId2"/>
              </a:rPr>
              <a:t>[</a:t>
            </a:r>
            <a:r>
              <a:rPr lang="en-US" b="1" u="sng" dirty="0" err="1" smtClean="0">
                <a:hlinkClick r:id="rId2"/>
              </a:rPr>
              <a:t>e.Kr</a:t>
            </a:r>
            <a:r>
              <a:rPr lang="en-US" b="1" u="sng" dirty="0" smtClean="0">
                <a:hlinkClick r:id="rId2"/>
              </a:rPr>
              <a:t>.)</a:t>
            </a:r>
            <a:r>
              <a:rPr lang="en-US" b="1" dirty="0" smtClean="0"/>
              <a:t>:”)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b="1" dirty="0" err="1" smtClean="0"/>
              <a:t>Svensk</a:t>
            </a:r>
            <a:r>
              <a:rPr lang="en-US" b="1" dirty="0" smtClean="0"/>
              <a:t> </a:t>
            </a:r>
            <a:r>
              <a:rPr lang="en-US" b="1" dirty="0" err="1" smtClean="0"/>
              <a:t>översättning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smtClean="0"/>
              <a:t>“Och </a:t>
            </a:r>
            <a:r>
              <a:rPr lang="en-US" b="1" dirty="0" smtClean="0"/>
              <a:t>Phlegon</a:t>
            </a:r>
            <a:r>
              <a:rPr lang="en-US" dirty="0" smtClean="0"/>
              <a:t>… </a:t>
            </a:r>
            <a:r>
              <a:rPr lang="en-US" dirty="0" err="1" smtClean="0"/>
              <a:t>skriver</a:t>
            </a:r>
            <a:r>
              <a:rPr lang="en-US" dirty="0" smtClean="0"/>
              <a:t>… i sin 13:e </a:t>
            </a:r>
            <a:r>
              <a:rPr lang="en-US" dirty="0" err="1" smtClean="0"/>
              <a:t>bok</a:t>
            </a:r>
            <a:r>
              <a:rPr lang="en-US" dirty="0" smtClean="0"/>
              <a:t> med </a:t>
            </a:r>
            <a:r>
              <a:rPr lang="en-US" dirty="0" err="1" smtClean="0"/>
              <a:t>följande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: </a:t>
            </a:r>
            <a:r>
              <a:rPr lang="en-US" b="1" i="1" dirty="0" smtClean="0"/>
              <a:t>‘I den 202:a </a:t>
            </a:r>
            <a:r>
              <a:rPr lang="en-US" b="1" i="1" dirty="0" err="1" smtClean="0"/>
              <a:t>Olympiadens</a:t>
            </a:r>
            <a:r>
              <a:rPr lang="en-US" b="1" i="1" dirty="0" smtClean="0"/>
              <a:t> 4:e år </a:t>
            </a:r>
            <a:r>
              <a:rPr lang="en-US" b="1" i="1" dirty="0" err="1" smtClean="0"/>
              <a:t>ägde</a:t>
            </a:r>
            <a:r>
              <a:rPr lang="en-US" b="1" i="1" dirty="0" smtClean="0"/>
              <a:t> en </a:t>
            </a:r>
            <a:r>
              <a:rPr lang="en-US" b="1" i="1" dirty="0" err="1" smtClean="0"/>
              <a:t>solförmörkelse</a:t>
            </a:r>
            <a:r>
              <a:rPr lang="en-US" b="1" i="1" dirty="0" smtClean="0"/>
              <a:t> rum </a:t>
            </a:r>
            <a:r>
              <a:rPr lang="en-US" b="1" dirty="0" err="1" smtClean="0"/>
              <a:t>som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större</a:t>
            </a:r>
            <a:r>
              <a:rPr lang="en-US" b="1" dirty="0" smtClean="0"/>
              <a:t> </a:t>
            </a:r>
            <a:r>
              <a:rPr lang="en-US" b="1" dirty="0" err="1" smtClean="0"/>
              <a:t>än</a:t>
            </a:r>
            <a:r>
              <a:rPr lang="en-US" b="1" dirty="0" smtClean="0"/>
              <a:t> </a:t>
            </a:r>
            <a:r>
              <a:rPr lang="en-US" b="1" dirty="0" err="1" smtClean="0"/>
              <a:t>någon</a:t>
            </a:r>
            <a:r>
              <a:rPr lang="en-US" b="1" dirty="0" smtClean="0"/>
              <a:t> </a:t>
            </a:r>
            <a:r>
              <a:rPr lang="en-US" b="1" dirty="0" err="1" smtClean="0"/>
              <a:t>tidigare</a:t>
            </a:r>
            <a:r>
              <a:rPr lang="en-US" b="1" dirty="0" smtClean="0"/>
              <a:t> </a:t>
            </a:r>
            <a:r>
              <a:rPr lang="en-US" b="1" dirty="0" err="1" smtClean="0"/>
              <a:t>känd</a:t>
            </a:r>
            <a:r>
              <a:rPr lang="en-US" b="1" dirty="0" smtClean="0"/>
              <a:t> </a:t>
            </a:r>
            <a:r>
              <a:rPr lang="en-US" b="1" dirty="0" err="1" smtClean="0"/>
              <a:t>solförmörkelse</a:t>
            </a:r>
            <a:r>
              <a:rPr lang="en-US" b="1" dirty="0" smtClean="0"/>
              <a:t>, och </a:t>
            </a:r>
            <a:r>
              <a:rPr lang="en-US" b="1" dirty="0" err="1" smtClean="0"/>
              <a:t>det</a:t>
            </a:r>
            <a:r>
              <a:rPr lang="en-US" b="1" dirty="0" smtClean="0"/>
              <a:t> </a:t>
            </a:r>
            <a:r>
              <a:rPr lang="en-US" b="1" dirty="0" err="1" smtClean="0"/>
              <a:t>blev</a:t>
            </a:r>
            <a:r>
              <a:rPr lang="en-US" b="1" dirty="0" smtClean="0"/>
              <a:t> en </a:t>
            </a:r>
            <a:r>
              <a:rPr lang="en-US" b="1" dirty="0" err="1" smtClean="0"/>
              <a:t>afton</a:t>
            </a:r>
            <a:r>
              <a:rPr lang="en-US" b="1" dirty="0" smtClean="0"/>
              <a:t> vid </a:t>
            </a:r>
            <a:r>
              <a:rPr lang="en-US" b="1" dirty="0" err="1" smtClean="0"/>
              <a:t>dagens</a:t>
            </a:r>
            <a:r>
              <a:rPr lang="en-US" b="1" dirty="0" smtClean="0"/>
              <a:t> 6:e </a:t>
            </a:r>
            <a:r>
              <a:rPr lang="en-US" b="1" dirty="0" err="1" smtClean="0"/>
              <a:t>timme</a:t>
            </a:r>
            <a:r>
              <a:rPr lang="en-US" b="1" dirty="0" smtClean="0"/>
              <a:t> </a:t>
            </a:r>
            <a:r>
              <a:rPr lang="en-US" b="1" dirty="0" err="1" smtClean="0"/>
              <a:t>sådan</a:t>
            </a:r>
            <a:r>
              <a:rPr lang="en-US" b="1" dirty="0" smtClean="0"/>
              <a:t> </a:t>
            </a:r>
            <a:r>
              <a:rPr lang="en-US" b="1" dirty="0" err="1" smtClean="0"/>
              <a:t>att</a:t>
            </a:r>
            <a:r>
              <a:rPr lang="en-US" b="1" dirty="0" smtClean="0"/>
              <a:t> </a:t>
            </a:r>
            <a:r>
              <a:rPr lang="en-US" b="1" dirty="0" err="1" smtClean="0"/>
              <a:t>stjärnorna</a:t>
            </a:r>
            <a:r>
              <a:rPr lang="en-US" b="1" dirty="0" smtClean="0"/>
              <a:t> </a:t>
            </a:r>
            <a:r>
              <a:rPr lang="en-US" b="1" dirty="0" err="1" smtClean="0"/>
              <a:t>faktiskt</a:t>
            </a:r>
            <a:r>
              <a:rPr lang="en-US" b="1" dirty="0" smtClean="0"/>
              <a:t> </a:t>
            </a:r>
            <a:r>
              <a:rPr lang="en-US" b="1" dirty="0" err="1" smtClean="0"/>
              <a:t>kunde</a:t>
            </a:r>
            <a:r>
              <a:rPr lang="en-US" b="1" dirty="0" smtClean="0"/>
              <a:t> </a:t>
            </a:r>
            <a:r>
              <a:rPr lang="en-US" b="1" dirty="0" err="1" smtClean="0"/>
              <a:t>ses</a:t>
            </a:r>
            <a:r>
              <a:rPr lang="en-US" b="1" dirty="0" smtClean="0"/>
              <a:t> </a:t>
            </a:r>
            <a:r>
              <a:rPr lang="en-US" b="1" dirty="0" err="1" smtClean="0"/>
              <a:t>på</a:t>
            </a:r>
            <a:r>
              <a:rPr lang="en-US" b="1" dirty="0" smtClean="0"/>
              <a:t> </a:t>
            </a:r>
            <a:r>
              <a:rPr lang="en-US" b="1" dirty="0" err="1" smtClean="0"/>
              <a:t>himlen</a:t>
            </a:r>
            <a:r>
              <a:rPr lang="en-US" dirty="0" smtClean="0"/>
              <a:t>; och en 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jordbävning</a:t>
            </a:r>
            <a:r>
              <a:rPr lang="en-US" dirty="0" smtClean="0"/>
              <a:t> </a:t>
            </a:r>
            <a:r>
              <a:rPr lang="en-US" dirty="0" err="1" smtClean="0"/>
              <a:t>ägde</a:t>
            </a:r>
            <a:r>
              <a:rPr lang="en-US" dirty="0" smtClean="0"/>
              <a:t> rum I </a:t>
            </a:r>
            <a:r>
              <a:rPr lang="en-US" dirty="0" err="1" smtClean="0"/>
              <a:t>Bitynien</a:t>
            </a:r>
            <a:r>
              <a:rPr lang="en-US" dirty="0" smtClean="0"/>
              <a:t> </a:t>
            </a:r>
            <a:r>
              <a:rPr lang="en-US" dirty="0" err="1" smtClean="0"/>
              <a:t>vilken</a:t>
            </a:r>
            <a:r>
              <a:rPr lang="en-US" dirty="0" smtClean="0"/>
              <a:t> </a:t>
            </a:r>
            <a:r>
              <a:rPr lang="en-US" dirty="0" err="1" smtClean="0"/>
              <a:t>också</a:t>
            </a:r>
            <a:r>
              <a:rPr lang="en-US" dirty="0" smtClean="0"/>
              <a:t> </a:t>
            </a:r>
            <a:r>
              <a:rPr lang="en-US" dirty="0" err="1" smtClean="0"/>
              <a:t>förödade</a:t>
            </a:r>
            <a:r>
              <a:rPr lang="en-US" dirty="0" smtClean="0"/>
              <a:t> </a:t>
            </a:r>
            <a:r>
              <a:rPr lang="en-US" dirty="0" err="1" smtClean="0"/>
              <a:t>större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 av </a:t>
            </a:r>
            <a:r>
              <a:rPr lang="en-US" dirty="0" err="1" smtClean="0"/>
              <a:t>Nicea</a:t>
            </a:r>
            <a:r>
              <a:rPr lang="en-US" dirty="0" smtClean="0"/>
              <a:t>;" 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 smtClean="0"/>
              <a:t>(“</a:t>
            </a:r>
            <a:r>
              <a:rPr lang="en-US" dirty="0" err="1" smtClean="0"/>
              <a:t>Från</a:t>
            </a:r>
            <a:r>
              <a:rPr lang="en-US" dirty="0" smtClean="0"/>
              <a:t>: </a:t>
            </a:r>
            <a:r>
              <a:rPr lang="en-US" u="sng" dirty="0">
                <a:hlinkClick r:id="rId3"/>
              </a:rPr>
              <a:t>Phlegon, </a:t>
            </a:r>
            <a:r>
              <a:rPr lang="en-US" u="sng" dirty="0" err="1">
                <a:hlinkClick r:id="rId3"/>
              </a:rPr>
              <a:t>Olympiades</a:t>
            </a:r>
            <a:r>
              <a:rPr lang="en-US" u="sng" dirty="0">
                <a:hlinkClick r:id="rId3"/>
              </a:rPr>
              <a:t>, fragment 17</a:t>
            </a:r>
            <a:r>
              <a:rPr lang="en-US" dirty="0"/>
              <a:t>. </a:t>
            </a:r>
            <a:r>
              <a:rPr lang="en-US" dirty="0" err="1" smtClean="0"/>
              <a:t>Citerad</a:t>
            </a:r>
            <a:r>
              <a:rPr lang="en-US" dirty="0" smtClean="0"/>
              <a:t> i </a:t>
            </a:r>
            <a:r>
              <a:rPr lang="en-US" dirty="0"/>
              <a:t>Historical Eclipses and Earth's Rotation, </a:t>
            </a:r>
            <a:r>
              <a:rPr lang="en-US" dirty="0" smtClean="0"/>
              <a:t>av F </a:t>
            </a:r>
            <a:r>
              <a:rPr lang="en-US" dirty="0"/>
              <a:t>Richard Stephenson, Cambridge University Press, 1997, </a:t>
            </a:r>
            <a:r>
              <a:rPr lang="en-US" dirty="0" err="1" smtClean="0"/>
              <a:t>sid</a:t>
            </a:r>
            <a:r>
              <a:rPr lang="en-US" dirty="0" smtClean="0"/>
              <a:t>. 359-</a:t>
            </a:r>
            <a:r>
              <a:rPr lang="en-US" u="sng" dirty="0" smtClean="0">
                <a:hlinkClick r:id="rId4"/>
              </a:rPr>
              <a:t>360</a:t>
            </a:r>
            <a:r>
              <a:rPr lang="en-US" dirty="0"/>
              <a:t>;” </a:t>
            </a:r>
            <a:r>
              <a:rPr lang="en-US" u="sng" dirty="0">
                <a:hlinkClick r:id="rId5"/>
              </a:rPr>
              <a:t>Solar Eclipse Newsletter, Vol. 8:11, Nov 2003, </a:t>
            </a:r>
            <a:r>
              <a:rPr lang="en-US" u="sng" dirty="0" err="1" smtClean="0">
                <a:hlinkClick r:id="rId5"/>
              </a:rPr>
              <a:t>sid</a:t>
            </a:r>
            <a:r>
              <a:rPr lang="en-US" u="sng" dirty="0" smtClean="0">
                <a:hlinkClick r:id="rId5"/>
              </a:rPr>
              <a:t>. </a:t>
            </a:r>
            <a:r>
              <a:rPr lang="en-US" u="sng" dirty="0">
                <a:hlinkClick r:id="rId5"/>
              </a:rPr>
              <a:t>5:4</a:t>
            </a:r>
            <a:r>
              <a:rPr lang="en-US" dirty="0"/>
              <a:t>. </a:t>
            </a:r>
            <a:r>
              <a:rPr lang="en-US" dirty="0" err="1" smtClean="0"/>
              <a:t>Jmf</a:t>
            </a:r>
            <a:r>
              <a:rPr lang="en-US" dirty="0" smtClean="0"/>
              <a:t>. </a:t>
            </a:r>
            <a:r>
              <a:rPr lang="en-US" u="sng" dirty="0">
                <a:hlinkClick r:id="rId6"/>
              </a:rPr>
              <a:t>Google Book Search</a:t>
            </a:r>
            <a:r>
              <a:rPr lang="en-US" dirty="0"/>
              <a:t> </a:t>
            </a:r>
            <a:r>
              <a:rPr lang="en-US" dirty="0" smtClean="0"/>
              <a:t>och </a:t>
            </a:r>
            <a:r>
              <a:rPr lang="en-US" u="sng" dirty="0" smtClean="0">
                <a:hlinkClick r:id="rId3"/>
              </a:rPr>
              <a:t>MrEclipse.com</a:t>
            </a:r>
            <a:r>
              <a:rPr lang="en-US" dirty="0"/>
              <a:t>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sv-SE" dirty="0" smtClean="0"/>
              <a:t>När – allra senast - inföll då kejsar Tiberius 15:e regeringsår?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/>
              <a:t>Enligt</a:t>
            </a:r>
            <a:r>
              <a:rPr lang="en-US" b="1" dirty="0" smtClean="0"/>
              <a:t> Lukas  </a:t>
            </a:r>
            <a:r>
              <a:rPr lang="en-US" b="1" dirty="0" err="1" smtClean="0"/>
              <a:t>kapitel</a:t>
            </a:r>
            <a:r>
              <a:rPr lang="en-US" b="1" dirty="0" smtClean="0"/>
              <a:t> 3 (Svenska </a:t>
            </a:r>
            <a:r>
              <a:rPr lang="en-US" b="1" dirty="0" err="1" smtClean="0"/>
              <a:t>Folkbibeln</a:t>
            </a:r>
            <a:r>
              <a:rPr lang="en-US" b="1" dirty="0" smtClean="0"/>
              <a:t> -98):  </a:t>
            </a:r>
          </a:p>
          <a:p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  </a:t>
            </a:r>
            <a:r>
              <a:rPr lang="en-US" b="1" dirty="0" smtClean="0">
                <a:solidFill>
                  <a:srgbClr val="FF0000"/>
                </a:solidFill>
              </a:rPr>
              <a:t>Under </a:t>
            </a:r>
            <a:r>
              <a:rPr lang="en-US" b="1" dirty="0" err="1">
                <a:solidFill>
                  <a:srgbClr val="FF0000"/>
                </a:solidFill>
              </a:rPr>
              <a:t>kejsar</a:t>
            </a:r>
            <a:r>
              <a:rPr lang="en-US" b="1" dirty="0">
                <a:solidFill>
                  <a:srgbClr val="FF0000"/>
                </a:solidFill>
              </a:rPr>
              <a:t> Tiberius </a:t>
            </a:r>
            <a:r>
              <a:rPr lang="en-US" b="1" dirty="0" err="1">
                <a:solidFill>
                  <a:srgbClr val="FF0000"/>
                </a:solidFill>
              </a:rPr>
              <a:t>femtonde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regeringsår</a:t>
            </a:r>
            <a:r>
              <a:rPr lang="en-US" b="1" dirty="0"/>
              <a:t>, </a:t>
            </a:r>
            <a:r>
              <a:rPr lang="en-US" b="1" dirty="0" err="1"/>
              <a:t>när</a:t>
            </a:r>
            <a:r>
              <a:rPr lang="en-US" b="1" dirty="0"/>
              <a:t> Pontius Pilatus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dirty="0" err="1"/>
              <a:t>landshövding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</a:t>
            </a:r>
            <a:r>
              <a:rPr lang="en-US" b="1" dirty="0" err="1"/>
              <a:t>Judeen</a:t>
            </a:r>
            <a:r>
              <a:rPr lang="en-US" b="1" dirty="0"/>
              <a:t>, </a:t>
            </a:r>
            <a:r>
              <a:rPr lang="en-US" b="1" dirty="0" err="1"/>
              <a:t>Herodes</a:t>
            </a:r>
            <a:r>
              <a:rPr lang="en-US" b="1" dirty="0"/>
              <a:t> </a:t>
            </a:r>
            <a:r>
              <a:rPr lang="en-US" b="1" dirty="0" err="1"/>
              <a:t>landsfurste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</a:t>
            </a:r>
            <a:r>
              <a:rPr lang="en-US" b="1" dirty="0" err="1"/>
              <a:t>Galileen</a:t>
            </a:r>
            <a:r>
              <a:rPr lang="en-US" b="1" dirty="0"/>
              <a:t>, </a:t>
            </a:r>
            <a:r>
              <a:rPr lang="en-US" b="1" dirty="0" err="1"/>
              <a:t>hans</a:t>
            </a:r>
            <a:r>
              <a:rPr lang="en-US" b="1" dirty="0"/>
              <a:t> </a:t>
            </a:r>
            <a:r>
              <a:rPr lang="en-US" b="1" dirty="0" err="1"/>
              <a:t>bror</a:t>
            </a:r>
            <a:r>
              <a:rPr lang="en-US" b="1" dirty="0"/>
              <a:t> </a:t>
            </a:r>
            <a:r>
              <a:rPr lang="en-US" b="1" dirty="0" err="1"/>
              <a:t>Filippus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</a:t>
            </a:r>
            <a:r>
              <a:rPr lang="en-US" b="1" dirty="0" err="1"/>
              <a:t>Itureen</a:t>
            </a:r>
            <a:r>
              <a:rPr lang="en-US" b="1" dirty="0"/>
              <a:t> och </a:t>
            </a:r>
            <a:r>
              <a:rPr lang="en-US" b="1" dirty="0" err="1"/>
              <a:t>Trakonitislandet</a:t>
            </a:r>
            <a:r>
              <a:rPr lang="en-US" b="1" dirty="0"/>
              <a:t> och </a:t>
            </a:r>
            <a:r>
              <a:rPr lang="en-US" b="1" dirty="0" err="1"/>
              <a:t>Lysanias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Abilene, </a:t>
            </a:r>
          </a:p>
          <a:p>
            <a:pPr algn="l"/>
            <a:r>
              <a:rPr lang="sv-SE" b="1" dirty="0" smtClean="0"/>
              <a:t>2  och </a:t>
            </a:r>
            <a:r>
              <a:rPr lang="sv-SE" b="1" dirty="0"/>
              <a:t>när Hannas och Kajfas var överstepräster, </a:t>
            </a:r>
            <a:r>
              <a:rPr lang="sv-SE" b="1" dirty="0">
                <a:solidFill>
                  <a:srgbClr val="FF0000"/>
                </a:solidFill>
              </a:rPr>
              <a:t>då kom Guds ord till Sakarias son Johannes i öknen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10 + 15 = 25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[Således inföll kejsar Tiberius 15 regeringsår, som allra senast!, år 25 </a:t>
            </a:r>
            <a:r>
              <a:rPr lang="sv-SE" dirty="0" err="1" smtClean="0"/>
              <a:t>v.t</a:t>
            </a:r>
            <a:r>
              <a:rPr lang="sv-SE" dirty="0" smtClean="0"/>
              <a:t>. [”e.Kr.”], dvs under förutsättning att han inte samregerade med kejsar Augustus!]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Lägg dock märke till följande citat: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Citat</a:t>
            </a:r>
            <a:r>
              <a:rPr lang="en-US" b="1" dirty="0" smtClean="0"/>
              <a:t> </a:t>
            </a:r>
            <a:r>
              <a:rPr lang="en-US" b="1" dirty="0" err="1" smtClean="0"/>
              <a:t>från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kejsar</a:t>
            </a:r>
            <a:r>
              <a:rPr lang="en-US" b="1" dirty="0" smtClean="0">
                <a:solidFill>
                  <a:srgbClr val="FF0000"/>
                </a:solidFill>
              </a:rPr>
              <a:t> Augustus </a:t>
            </a:r>
            <a:r>
              <a:rPr lang="en-US" b="1" dirty="0" err="1" smtClean="0">
                <a:solidFill>
                  <a:srgbClr val="FF0000"/>
                </a:solidFill>
              </a:rPr>
              <a:t>egna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ord</a:t>
            </a:r>
            <a:r>
              <a:rPr lang="en-US" b="1" dirty="0" smtClean="0"/>
              <a:t>: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 smtClean="0"/>
              <a:t>“</a:t>
            </a:r>
            <a:r>
              <a:rPr lang="en-US" dirty="0" err="1" smtClean="0"/>
              <a:t>Ännu</a:t>
            </a:r>
            <a:r>
              <a:rPr lang="en-US" dirty="0" smtClean="0"/>
              <a:t> en </a:t>
            </a:r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gång</a:t>
            </a:r>
            <a:r>
              <a:rPr lang="en-US" dirty="0" smtClean="0"/>
              <a:t>, </a:t>
            </a:r>
            <a:r>
              <a:rPr lang="en-US" dirty="0" err="1" smtClean="0"/>
              <a:t>tillsammans</a:t>
            </a:r>
            <a:r>
              <a:rPr lang="en-US" dirty="0" smtClean="0"/>
              <a:t> med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konsulära</a:t>
            </a:r>
            <a:r>
              <a:rPr lang="en-US" dirty="0" smtClean="0"/>
              <a:t> </a:t>
            </a:r>
            <a:r>
              <a:rPr lang="en-US" dirty="0" err="1" smtClean="0"/>
              <a:t>imperiet</a:t>
            </a:r>
            <a:r>
              <a:rPr lang="en-US" dirty="0" smtClean="0"/>
              <a:t>, och med </a:t>
            </a:r>
            <a:r>
              <a:rPr lang="en-US" b="1" dirty="0" smtClean="0">
                <a:solidFill>
                  <a:srgbClr val="FF0000"/>
                </a:solidFill>
              </a:rPr>
              <a:t>min son </a:t>
            </a:r>
            <a:r>
              <a:rPr lang="en-US" b="1" dirty="0" err="1" smtClean="0">
                <a:solidFill>
                  <a:srgbClr val="FF0000"/>
                </a:solidFill>
              </a:rPr>
              <a:t>kejsar</a:t>
            </a:r>
            <a:r>
              <a:rPr lang="en-US" b="1" dirty="0" smtClean="0">
                <a:solidFill>
                  <a:srgbClr val="FF0000"/>
                </a:solidFill>
              </a:rPr>
              <a:t> Tiberius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kollega</a:t>
            </a:r>
            <a:r>
              <a:rPr lang="en-US" dirty="0" smtClean="0"/>
              <a:t>, </a:t>
            </a:r>
            <a:r>
              <a:rPr lang="en-US" dirty="0" err="1" smtClean="0"/>
              <a:t>utförde</a:t>
            </a:r>
            <a:r>
              <a:rPr lang="en-US" dirty="0" smtClean="0"/>
              <a:t> jag en </a:t>
            </a:r>
            <a:r>
              <a:rPr lang="en-US" dirty="0" err="1" smtClean="0"/>
              <a:t>Romersk</a:t>
            </a:r>
            <a:r>
              <a:rPr lang="en-US" dirty="0" smtClean="0"/>
              <a:t> </a:t>
            </a:r>
            <a:r>
              <a:rPr lang="en-US" dirty="0" err="1" smtClean="0"/>
              <a:t>reningsperiod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 fem år, </a:t>
            </a:r>
            <a:r>
              <a:rPr lang="en-US" dirty="0" err="1" smtClean="0"/>
              <a:t>nämligen</a:t>
            </a:r>
            <a:r>
              <a:rPr lang="en-US" dirty="0" smtClean="0"/>
              <a:t> i </a:t>
            </a:r>
            <a:r>
              <a:rPr lang="en-US" dirty="0" err="1" smtClean="0"/>
              <a:t>det</a:t>
            </a:r>
            <a:r>
              <a:rPr lang="en-US" dirty="0" smtClean="0"/>
              <a:t> år </a:t>
            </a:r>
            <a:r>
              <a:rPr lang="en-US" dirty="0" err="1" smtClean="0"/>
              <a:t>då</a:t>
            </a:r>
            <a:r>
              <a:rPr lang="en-US" dirty="0" smtClean="0"/>
              <a:t> </a:t>
            </a:r>
            <a:r>
              <a:rPr lang="en-US" dirty="0" err="1" smtClean="0"/>
              <a:t>Sextus</a:t>
            </a:r>
            <a:r>
              <a:rPr lang="en-US" dirty="0" smtClean="0"/>
              <a:t> </a:t>
            </a:r>
            <a:r>
              <a:rPr lang="en-US" dirty="0" err="1" smtClean="0"/>
              <a:t>Pompeius</a:t>
            </a:r>
            <a:r>
              <a:rPr lang="en-US" dirty="0" smtClean="0"/>
              <a:t> och </a:t>
            </a:r>
            <a:r>
              <a:rPr lang="en-US" dirty="0" err="1" smtClean="0"/>
              <a:t>Sextus</a:t>
            </a:r>
            <a:r>
              <a:rPr lang="en-US" dirty="0" smtClean="0"/>
              <a:t> Apuleius </a:t>
            </a:r>
            <a:r>
              <a:rPr lang="en-US" dirty="0" err="1" smtClean="0"/>
              <a:t>var</a:t>
            </a:r>
            <a:r>
              <a:rPr lang="en-US" dirty="0" smtClean="0"/>
              <a:t> konsuler.</a:t>
            </a:r>
            <a:r>
              <a:rPr lang="en-US" b="1" u="sng" baseline="30000" dirty="0" smtClean="0">
                <a:hlinkClick r:id="rId2"/>
              </a:rPr>
              <a:t>37</a:t>
            </a:r>
            <a:r>
              <a:rPr lang="en-US" b="1" dirty="0"/>
              <a:t>” </a:t>
            </a:r>
            <a:endParaRPr lang="en-US" b="1" dirty="0" smtClean="0"/>
          </a:p>
          <a:p>
            <a:pPr lvl="1"/>
            <a:r>
              <a:rPr lang="en-US" b="1" dirty="0" smtClean="0"/>
              <a:t>(</a:t>
            </a:r>
            <a:r>
              <a:rPr lang="en-US" b="1" u="sng" dirty="0">
                <a:hlinkClick r:id="rId3"/>
              </a:rPr>
              <a:t>The Res </a:t>
            </a:r>
            <a:r>
              <a:rPr lang="en-US" b="1" u="sng" dirty="0" err="1">
                <a:hlinkClick r:id="rId3"/>
              </a:rPr>
              <a:t>Gestae</a:t>
            </a:r>
            <a:r>
              <a:rPr lang="en-US" b="1" u="sng" dirty="0">
                <a:hlinkClick r:id="rId3"/>
              </a:rPr>
              <a:t> of Augustus, </a:t>
            </a:r>
            <a:r>
              <a:rPr lang="en-US" b="1" u="sng" dirty="0" err="1">
                <a:hlinkClick r:id="rId3"/>
              </a:rPr>
              <a:t>Monumentum</a:t>
            </a:r>
            <a:r>
              <a:rPr lang="en-US" b="1" u="sng" dirty="0">
                <a:hlinkClick r:id="rId3"/>
              </a:rPr>
              <a:t> </a:t>
            </a:r>
            <a:r>
              <a:rPr lang="en-US" b="1" u="sng" dirty="0" err="1">
                <a:hlinkClick r:id="rId3"/>
              </a:rPr>
              <a:t>Ancyranum</a:t>
            </a:r>
            <a:r>
              <a:rPr lang="en-US" b="1" u="sng" dirty="0">
                <a:hlinkClick r:id="rId3"/>
              </a:rPr>
              <a:t>, Part II</a:t>
            </a:r>
            <a:r>
              <a:rPr lang="en-US" b="1" dirty="0"/>
              <a:t>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Den totala solförmörkelsens bana </a:t>
            </a:r>
            <a:br>
              <a:rPr lang="sv-SE" dirty="0" smtClean="0"/>
            </a:br>
            <a:r>
              <a:rPr lang="sv-SE" dirty="0" smtClean="0"/>
              <a:t>den 24 november år 29</a:t>
            </a:r>
            <a:endParaRPr lang="en-US" dirty="0"/>
          </a:p>
        </p:txBody>
      </p:sp>
      <p:pic>
        <p:nvPicPr>
          <p:cNvPr id="4" name="Platshållare för innehåll 3" descr="SolarEclipseNASA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NASA: Solförmörkelsen sedd från Damaskus horisont</a:t>
            </a:r>
            <a:endParaRPr lang="en-US" dirty="0"/>
          </a:p>
        </p:txBody>
      </p:sp>
      <p:pic>
        <p:nvPicPr>
          <p:cNvPr id="4" name="Platshållare för innehåll 3" descr="SolarEclipseNASAmap-AtDamascusMagnitude0.97at11;10;27.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Solförmörkelsen år 29 </a:t>
            </a:r>
            <a:br>
              <a:rPr lang="sv-SE" dirty="0" smtClean="0"/>
            </a:br>
            <a:r>
              <a:rPr lang="sv-SE" sz="2200" dirty="0" smtClean="0"/>
              <a:t>kl. 11:21 lokal soltid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200" dirty="0" smtClean="0"/>
              <a:t>- sådan den ser ut på </a:t>
            </a:r>
            <a:r>
              <a:rPr lang="sv-SE" sz="2200" dirty="0" err="1" smtClean="0"/>
              <a:t>Starry</a:t>
            </a:r>
            <a:r>
              <a:rPr lang="sv-SE" sz="2200" dirty="0" smtClean="0"/>
              <a:t> Night Backyard från </a:t>
            </a:r>
            <a:r>
              <a:rPr lang="sv-SE" sz="2200" dirty="0" err="1" smtClean="0"/>
              <a:t>Damascus</a:t>
            </a:r>
            <a:r>
              <a:rPr lang="sv-SE" sz="2200" dirty="0" smtClean="0"/>
              <a:t> horisont…</a:t>
            </a:r>
            <a:endParaRPr lang="en-US" sz="2200" dirty="0"/>
          </a:p>
        </p:txBody>
      </p:sp>
      <p:pic>
        <p:nvPicPr>
          <p:cNvPr id="4" name="Platshållare för innehåll 3" descr="SolarEclipseStarryNightBackyardAt11;21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Solförmörkelsen år 29 </a:t>
            </a:r>
            <a:br>
              <a:rPr lang="sv-SE" dirty="0" smtClean="0"/>
            </a:br>
            <a:r>
              <a:rPr lang="sv-SE" sz="2200" dirty="0" smtClean="0"/>
              <a:t>kl. 11:23 lokal soltid…</a:t>
            </a:r>
            <a:endParaRPr lang="en-US" sz="2200" dirty="0"/>
          </a:p>
        </p:txBody>
      </p:sp>
      <p:pic>
        <p:nvPicPr>
          <p:cNvPr id="4" name="Platshållare för innehåll 3" descr="SolarEclipseStarryNightBackyardAt11;23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Solförmörkelsen år 29 </a:t>
            </a:r>
            <a:br>
              <a:rPr lang="sv-SE" dirty="0" smtClean="0"/>
            </a:br>
            <a:r>
              <a:rPr lang="sv-SE" sz="2200" dirty="0" smtClean="0"/>
              <a:t>kl. </a:t>
            </a:r>
            <a:r>
              <a:rPr lang="sv-SE" sz="2000" dirty="0" smtClean="0"/>
              <a:t>11:25 lokal soltid…</a:t>
            </a:r>
            <a:endParaRPr lang="en-US" sz="2000" dirty="0"/>
          </a:p>
        </p:txBody>
      </p:sp>
      <p:pic>
        <p:nvPicPr>
          <p:cNvPr id="4" name="Platshållare för innehåll 3" descr="SolarEclipseStarryNightBackyardAt11;25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35" y="1600200"/>
            <a:ext cx="72381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1368</Words>
  <Application>Microsoft Office PowerPoint</Application>
  <PresentationFormat>Bildspel på skärmen (4:3)</PresentationFormat>
  <Paragraphs>337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Office-tema</vt:lpstr>
      <vt:lpstr>När inföll kejsar Tiberius 15:e regeringsår?</vt:lpstr>
      <vt:lpstr>Kejsar Augustus dog år 10  - inte år 14 som man tidigare antagit…  - Den händelse som hitintills betraktats som grunden för historiens tideräkning genom tiderna är alltså felaktig och behöver rättas till…</vt:lpstr>
      <vt:lpstr>Phlegons solförmörkelse</vt:lpstr>
      <vt:lpstr>Phlegons notering om solförmörkelsen i svensk översättning</vt:lpstr>
      <vt:lpstr>Den totala solförmörkelsens bana  den 24 november år 29</vt:lpstr>
      <vt:lpstr>NASA: Solförmörkelsen sedd från Damaskus horisont</vt:lpstr>
      <vt:lpstr>Solförmörkelsen år 29  kl. 11:21 lokal soltid - sådan den ser ut på Starry Night Backyard från Damascus horisont…</vt:lpstr>
      <vt:lpstr>Solförmörkelsen år 29  kl. 11:23 lokal soltid…</vt:lpstr>
      <vt:lpstr>Solförmörkelsen år 29  kl. 11:25 lokal soltid…</vt:lpstr>
      <vt:lpstr>Solförmörkelsen kl. 11:27 lokal soltid…</vt:lpstr>
      <vt:lpstr>Solförmörkelsen kl. 11:29 lokal soltid…</vt:lpstr>
      <vt:lpstr>Solförmörkelsen år 29  kl. 11:31 lokal soltid…</vt:lpstr>
      <vt:lpstr>Den totala solförmörkelsens bana  den 19 mars år 33</vt:lpstr>
      <vt:lpstr>Total solförmörkelse vid Antarktis kust avslutad kl. 09:46 – dvs i den 4:e timmen</vt:lpstr>
      <vt:lpstr>Total solförmörkelse lokal soltid mellan klockan 10:51-10:54 – dvs i 5:e timmen</vt:lpstr>
      <vt:lpstr>Total solförmörkelse lokal soltid mellan klockan 11:27-11:31 – dvs i 6:e timmen</vt:lpstr>
      <vt:lpstr>Total solförmörkelse lokal soltid mellan klockan 12:07-12:10 – dvs i 7:e timmen</vt:lpstr>
      <vt:lpstr>Total solförmörkelse  lokal soltid mellan klockan 12:43-12:47 – dvs i 7:e timmen [samma längdgrad som Damaskus]</vt:lpstr>
      <vt:lpstr>Solförmörkelsens bana över land år 29</vt:lpstr>
      <vt:lpstr>Total solförmörkelse lokal soltid mellan klockan 10:31-10:33 – dvs i 5:e timmen</vt:lpstr>
      <vt:lpstr>Total solförmörkelse lokal soltid mellan klockan 11:16-11:18 – dvs i 6:e timmen</vt:lpstr>
      <vt:lpstr>Total solförmörkelse lokal soltid mellan klockan 12:06-12:08 – dvs i 7:e timmen</vt:lpstr>
      <vt:lpstr>Vad säger astronomerna? - de som är specialister på solförmörkelser?</vt:lpstr>
      <vt:lpstr>”Referensen till år 32-33 är felaktig…” ”the reference to AD 32-33 being incorrect…”</vt:lpstr>
      <vt:lpstr>När börjar nyåret enligt den Olympiska kalendern?</vt:lpstr>
      <vt:lpstr>Låt oss applicera tidszonsbegreppet för att jämföra  den Julianska/Gregorianska kalendern med  den Olympiska kalendern…</vt:lpstr>
      <vt:lpstr>Vilken ”tidszon” lever du i? Exempelvis när du läser Josefus tidsangivelser?</vt:lpstr>
      <vt:lpstr>Hur ska den Olympiska kalendern  placeras i tiden?</vt:lpstr>
      <vt:lpstr>Vad finns bakom de datum du hittar i dina böcker och i din Bibel?</vt:lpstr>
      <vt:lpstr>Vilken roll spelar det för dig?</vt:lpstr>
      <vt:lpstr>När inföll det 1:a året i den 187:e Olympiaden?</vt:lpstr>
      <vt:lpstr>Svar: Den 187:e Olympiaden begynte den 1 juli år 35 f.v.t. [”f. Kr.”]</vt:lpstr>
      <vt:lpstr>Enkelt åskådliggörande av årsräkningen  med hjälp av en tabell</vt:lpstr>
      <vt:lpstr>Varför behöver vi veta när den 187:e Olympiaden började? </vt:lpstr>
      <vt:lpstr>När begynte kejsar Augustus 44 år som ensam regent?</vt:lpstr>
      <vt:lpstr>En enkel uträkning med siffror:  1. Augustus begynte sin regering som ensamstående regent den 12:e augusti år 35 f.v.t. [“f. Kr.”].   2. Därav följer att ettårsjubileet av den händelsen föll den 12:e augusti 34 f.v.t. och att 44-års jubileet föll den 12 augusti år 10 [“e.Kr.”].   3. Med siffror således:  35 f.v.t. + 44 år = -34 + 44 = 10 v.t. [e.Kr.]</vt:lpstr>
      <vt:lpstr>Enkelt åskådliggörande av 44-årsräkningen  med hjälp av en tabell</vt:lpstr>
      <vt:lpstr>När dog kejsar Augustus?</vt:lpstr>
      <vt:lpstr>När dog kejsar Augustus?</vt:lpstr>
      <vt:lpstr>När – allra senast - inföll då kejsar Tiberius 15:e regeringsår?</vt:lpstr>
      <vt:lpstr>10 + 15 = 25</vt:lpstr>
      <vt:lpstr>Lägg dock märke till följande citat: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Phlegons solförmörkelse</dc:title>
  <dc:creator>Owner</dc:creator>
  <cp:lastModifiedBy>Owner</cp:lastModifiedBy>
  <cp:revision>23</cp:revision>
  <dcterms:created xsi:type="dcterms:W3CDTF">2010-08-27T23:18:14Z</dcterms:created>
  <dcterms:modified xsi:type="dcterms:W3CDTF">2010-09-01T12:34:09Z</dcterms:modified>
</cp:coreProperties>
</file>