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26" r:id="rId2"/>
    <p:sldId id="327" r:id="rId3"/>
    <p:sldId id="282" r:id="rId4"/>
    <p:sldId id="308" r:id="rId5"/>
    <p:sldId id="309" r:id="rId6"/>
    <p:sldId id="281" r:id="rId7"/>
    <p:sldId id="256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310" r:id="rId24"/>
    <p:sldId id="311" r:id="rId25"/>
    <p:sldId id="312" r:id="rId26"/>
    <p:sldId id="313" r:id="rId27"/>
    <p:sldId id="272" r:id="rId28"/>
    <p:sldId id="273" r:id="rId29"/>
    <p:sldId id="314" r:id="rId30"/>
    <p:sldId id="274" r:id="rId31"/>
    <p:sldId id="275" r:id="rId32"/>
    <p:sldId id="315" r:id="rId33"/>
    <p:sldId id="316" r:id="rId34"/>
    <p:sldId id="279" r:id="rId35"/>
    <p:sldId id="278" r:id="rId36"/>
    <p:sldId id="317" r:id="rId37"/>
    <p:sldId id="318" r:id="rId38"/>
    <p:sldId id="280" r:id="rId39"/>
    <p:sldId id="304" r:id="rId40"/>
    <p:sldId id="305" r:id="rId41"/>
    <p:sldId id="303" r:id="rId42"/>
    <p:sldId id="306" r:id="rId43"/>
    <p:sldId id="307" r:id="rId44"/>
    <p:sldId id="283" r:id="rId45"/>
    <p:sldId id="284" r:id="rId46"/>
    <p:sldId id="287" r:id="rId47"/>
    <p:sldId id="289" r:id="rId48"/>
    <p:sldId id="292" r:id="rId49"/>
    <p:sldId id="293" r:id="rId50"/>
    <p:sldId id="295" r:id="rId51"/>
    <p:sldId id="291" r:id="rId52"/>
    <p:sldId id="296" r:id="rId53"/>
    <p:sldId id="299" r:id="rId54"/>
    <p:sldId id="300" r:id="rId55"/>
    <p:sldId id="301" r:id="rId56"/>
    <p:sldId id="319" r:id="rId57"/>
    <p:sldId id="322" r:id="rId58"/>
    <p:sldId id="323" r:id="rId59"/>
    <p:sldId id="324" r:id="rId60"/>
    <p:sldId id="325" r:id="rId61"/>
    <p:sldId id="32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>
        <p:scale>
          <a:sx n="75" d="100"/>
          <a:sy n="75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B505BE-7362-4AF9-AC0F-09398AC6A7C9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US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8ED179-3747-488F-972F-C059E7642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8424E-5EDF-4ED9-AF24-8EF7F3EC47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48CDA-B2FA-4A12-9E10-9AE87A2233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Rubri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5" name="Platshållare fö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210A-2F4D-40DF-84A4-2E2178FFE7F9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6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D51A-1D72-49A3-A29E-36690061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8E9D-CA07-4923-91F4-EF432B4E7531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5" name="Platshållare för sidfo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9157-0839-4572-AA79-E16B286CA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78B9-9E8E-437B-A7FD-BCADECA4A140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AB9-8826-480E-B68F-6707B2672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7" name="Platshållare för innehåll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D06E-7740-4A8C-A51F-6C0C2BAB4C40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5" name="Platshållare för sidfo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1D9E-64E1-4F0D-A203-80A2156CB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6B80-D645-41D4-B0D9-97CCCC3E0AAC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7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B3BA-A3C9-417B-8591-60DF1539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89B2-2E88-4332-BA28-A338DC21936D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6" name="Platshållare för sidfo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75C9-B977-43AB-BC41-772E69BA9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Rubri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28" name="Platshållare för innehåll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8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25E1-47BB-4729-8648-533137AFE899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2F21-FF66-4140-B449-B07772B15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BC37-F1BE-4196-A8D8-A90688552073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4" name="Platshållare för sidfot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51BA-A2FF-4125-A183-5D3AB27A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649F-B026-4E0B-9497-D44FEB037A43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3" name="Platshållare för sidfo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D871-96CC-4737-9189-7702FA95A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6" name="Platshållare för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215D-B514-455A-AA39-27BE68D10AAF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7" name="Platshållare för sidfo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6176-7A0D-4EB8-A8B9-87B95BFD3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6" name="Platshållare för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AEC5-A50D-4349-911F-B00905DF6D89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DE1E-7436-4A3F-84D3-1CE89AD09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Platshållare för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FDB01-F4B3-4CB6-A04D-496366C7B626}" type="datetimeFigureOut">
              <a:rPr lang="en-US"/>
              <a:pPr>
                <a:defRPr/>
              </a:pPr>
              <a:t>10/2/2010</a:t>
            </a:fld>
            <a:endParaRPr lang="en-US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C28DC-1DFA-4114-B09E-5A3670D8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latshållare för rubrik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damoh.org/TreeOfLife.lan.io/NTCh/CrossCorrelatingHistory&amp;Astronomy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adamoh.org/TreeOfLife.lan.io/NTCh/CrossCorrelatingHistory&amp;Astronomy.htm#ThalesOfMiletus48thOlympiadYear4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ttle_of_Actium" TargetMode="External"/><Relationship Id="rId2" Type="http://schemas.openxmlformats.org/officeDocument/2006/relationships/hyperlink" Target="#Josephus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damoh.org/TreeOfLife.lan.io/NTCh/AugustusDateCalculations.htm#AugustusReignBegan" TargetMode="External"/><Relationship Id="rId5" Type="http://schemas.openxmlformats.org/officeDocument/2006/relationships/hyperlink" Target="#Suetonius"/><Relationship Id="rId4" Type="http://schemas.openxmlformats.org/officeDocument/2006/relationships/hyperlink" Target="#Josephus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adamoh.org/TreeOfLife.lan.io/NTCh/AugustusDeath10CEsimplified.ht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enelope.uchicago.edu/Thayer/E/Roman/Texts/Augustus/Res_Gestae/2*.html" TargetMode="External"/><Relationship Id="rId2" Type="http://schemas.openxmlformats.org/officeDocument/2006/relationships/hyperlink" Target="http://penelope.uchicago.edu/Thayer/E/Roman/Texts/Augustus/Res_Gestae/2*.html#note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amoh.org/TreeOfLife.lan.io/NTCh/TheRegnalYearsAndDatesOfRomanEmperors.htm#TiberiusCaesarsReign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adamoh.org/" TargetMode="External"/><Relationship Id="rId2" Type="http://schemas.openxmlformats.org/officeDocument/2006/relationships/hyperlink" Target="http://adamoh.org/TreeOfLife.wan.io/OTCh/PtolemysCanonAndAlmagestQuestioned.htm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adamoh.org/TreeOfLife.lan.io/NTCh/1_multipart_xF8FF_2_the%20centre%20of%20the%20bible.pp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eclipse.com/Special/quotes1.html" TargetMode="External"/><Relationship Id="rId2" Type="http://schemas.openxmlformats.org/officeDocument/2006/relationships/hyperlink" Target="http://en.wikipedia.org/wiki/Ori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books?q=%22Phlegon+also+who+compiled+the+Olympiads%22&amp;btnG=Search+Books" TargetMode="External"/><Relationship Id="rId5" Type="http://schemas.openxmlformats.org/officeDocument/2006/relationships/hyperlink" Target="http://sunearth.gsfc.nasa.gov/eclipse/SENL/SENL200311.pdf" TargetMode="External"/><Relationship Id="rId4" Type="http://schemas.openxmlformats.org/officeDocument/2006/relationships/hyperlink" Target="file:///C:\$\My%20Websites\TreeOfLife.lan.io\NTCh\SolarEclipseCE29Nov24Olympiad202-1-FrancisRichardStephenson-HistoricalEclipsesAndEarthsRotation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  <a:r>
              <a:rPr lang="sv-SE" dirty="0" err="1" smtClean="0"/>
              <a:t>Exactly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Jesus </a:t>
            </a:r>
            <a:r>
              <a:rPr lang="sv-SE" dirty="0" err="1" smtClean="0"/>
              <a:t>begin</a:t>
            </a:r>
            <a:r>
              <a:rPr lang="sv-SE" dirty="0" smtClean="0"/>
              <a:t> and </a:t>
            </a:r>
            <a:r>
              <a:rPr lang="sv-SE" dirty="0" err="1" smtClean="0"/>
              <a:t>end</a:t>
            </a:r>
            <a:r>
              <a:rPr lang="sv-SE" dirty="0" smtClean="0"/>
              <a:t> his mission?</a:t>
            </a:r>
            <a:endParaRPr 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338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NASA’s</a:t>
            </a:r>
            <a:r>
              <a:rPr lang="sv-SE" dirty="0" smtClean="0"/>
              <a:t> </a:t>
            </a:r>
            <a:r>
              <a:rPr lang="sv-SE" dirty="0" err="1" smtClean="0"/>
              <a:t>note</a:t>
            </a:r>
            <a:r>
              <a:rPr lang="sv-SE" dirty="0" smtClean="0"/>
              <a:t> Re the solar </a:t>
            </a:r>
            <a:r>
              <a:rPr lang="sv-SE" dirty="0" err="1" smtClean="0"/>
              <a:t>eclipse</a:t>
            </a:r>
            <a:r>
              <a:rPr lang="sv-SE" dirty="0" smtClean="0"/>
              <a:t> as </a:t>
            </a:r>
            <a:r>
              <a:rPr lang="sv-SE" dirty="0" err="1" smtClean="0"/>
              <a:t>observed</a:t>
            </a:r>
            <a:r>
              <a:rPr lang="sv-SE" dirty="0" smtClean="0"/>
              <a:t> from the </a:t>
            </a:r>
            <a:r>
              <a:rPr lang="sv-SE" dirty="0" err="1" smtClean="0"/>
              <a:t>Damascus</a:t>
            </a:r>
            <a:r>
              <a:rPr lang="sv-SE" dirty="0" smtClean="0"/>
              <a:t> </a:t>
            </a:r>
            <a:r>
              <a:rPr lang="sv-SE" dirty="0" err="1" smtClean="0"/>
              <a:t>horizon</a:t>
            </a:r>
            <a:r>
              <a:rPr lang="sv-SE" dirty="0" smtClean="0"/>
              <a:t>:</a:t>
            </a:r>
            <a:endParaRPr lang="en-US" dirty="0"/>
          </a:p>
        </p:txBody>
      </p:sp>
      <p:pic>
        <p:nvPicPr>
          <p:cNvPr id="18435" name="Platshållare för innehåll 3" descr="SolarEclipseNASAmap-AtDamascusMagnitude0.97at11;10;27.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11:21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as it </a:t>
            </a:r>
            <a:r>
              <a:rPr lang="sv-SE" sz="1800" dirty="0" err="1" smtClean="0"/>
              <a:t>appears</a:t>
            </a:r>
            <a:r>
              <a:rPr lang="sv-SE" sz="1800" dirty="0" smtClean="0"/>
              <a:t> on </a:t>
            </a:r>
            <a:r>
              <a:rPr lang="sv-SE" sz="1800" dirty="0" err="1" smtClean="0"/>
              <a:t>Starry</a:t>
            </a:r>
            <a:r>
              <a:rPr lang="sv-SE" sz="1800" dirty="0" smtClean="0"/>
              <a:t> Night Backyard from the </a:t>
            </a:r>
            <a:r>
              <a:rPr lang="sv-SE" sz="1800" dirty="0" err="1" smtClean="0"/>
              <a:t>Damascus</a:t>
            </a:r>
            <a:r>
              <a:rPr lang="sv-SE" sz="1800" dirty="0" smtClean="0"/>
              <a:t> </a:t>
            </a:r>
            <a:r>
              <a:rPr lang="sv-SE" sz="1800" dirty="0" err="1" smtClean="0"/>
              <a:t>horizon</a:t>
            </a:r>
            <a:r>
              <a:rPr lang="sv-SE" sz="1800" dirty="0" smtClean="0"/>
              <a:t>…</a:t>
            </a:r>
            <a:endParaRPr lang="en-US" sz="1800" dirty="0"/>
          </a:p>
        </p:txBody>
      </p:sp>
      <p:pic>
        <p:nvPicPr>
          <p:cNvPr id="19459" name="Platshållare för innehåll 3" descr="SolarEclipseStarryNightBackyardAt11;21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11:23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endParaRPr lang="en-US" sz="2200" dirty="0"/>
          </a:p>
        </p:txBody>
      </p:sp>
      <p:pic>
        <p:nvPicPr>
          <p:cNvPr id="20483" name="Platshållare för innehåll 3" descr="SolarEclipseStarryNightBackyardAt11;23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11:25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endParaRPr lang="en-US" sz="2000" dirty="0"/>
          </a:p>
        </p:txBody>
      </p:sp>
      <p:pic>
        <p:nvPicPr>
          <p:cNvPr id="21507" name="Platshållare för innehåll 3" descr="SolarEclipseStarryNightBackyardAt11;25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11:27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endParaRPr lang="en-US" sz="2200" dirty="0"/>
          </a:p>
        </p:txBody>
      </p:sp>
      <p:pic>
        <p:nvPicPr>
          <p:cNvPr id="22531" name="Platshållare för innehåll 3" descr="SolarEclipseStarryNightBackyardAt11;27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11:29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endParaRPr lang="en-US" sz="2200" dirty="0"/>
          </a:p>
        </p:txBody>
      </p:sp>
      <p:pic>
        <p:nvPicPr>
          <p:cNvPr id="23555" name="Platshållare för innehåll 3" descr="SolarEclipseStarryNightBackyardAt11;29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solar </a:t>
            </a:r>
            <a:r>
              <a:rPr lang="sv-SE" dirty="0" err="1" smtClean="0"/>
              <a:t>eclipse</a:t>
            </a:r>
            <a:r>
              <a:rPr lang="sv-SE" dirty="0" smtClean="0"/>
              <a:t> of 29 CE </a:t>
            </a:r>
            <a:br>
              <a:rPr lang="sv-SE" dirty="0" smtClean="0"/>
            </a:br>
            <a:r>
              <a:rPr lang="sv-SE" sz="2200" dirty="0" smtClean="0"/>
              <a:t>at 11:31 </a:t>
            </a:r>
            <a:r>
              <a:rPr lang="sv-SE" sz="2200" dirty="0" err="1" smtClean="0"/>
              <a:t>local</a:t>
            </a:r>
            <a:r>
              <a:rPr lang="sv-SE" sz="2200" dirty="0" smtClean="0"/>
              <a:t> solar time</a:t>
            </a:r>
            <a:endParaRPr lang="en-US" sz="2200" dirty="0"/>
          </a:p>
        </p:txBody>
      </p:sp>
      <p:pic>
        <p:nvPicPr>
          <p:cNvPr id="24579" name="Platshållare för innehåll 3" descr="SolarEclipseStarryNightBackyardAt11;31;22amLocal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</a:t>
            </a:r>
            <a:r>
              <a:rPr lang="sv-SE" dirty="0" err="1" smtClean="0"/>
              <a:t>path</a:t>
            </a:r>
            <a:r>
              <a:rPr lang="sv-SE" dirty="0" smtClean="0"/>
              <a:t> of the total solar </a:t>
            </a:r>
            <a:r>
              <a:rPr lang="sv-SE" dirty="0" err="1" smtClean="0"/>
              <a:t>eclipse</a:t>
            </a:r>
            <a:r>
              <a:rPr lang="sv-SE" dirty="0" smtClean="0"/>
              <a:t> of </a:t>
            </a:r>
            <a:r>
              <a:rPr lang="sv-SE" dirty="0" err="1" smtClean="0"/>
              <a:t>March</a:t>
            </a:r>
            <a:r>
              <a:rPr lang="sv-SE" dirty="0" smtClean="0"/>
              <a:t> 19, 33 CE</a:t>
            </a:r>
            <a:endParaRPr lang="en-US" dirty="0"/>
          </a:p>
        </p:txBody>
      </p:sp>
      <p:pic>
        <p:nvPicPr>
          <p:cNvPr id="25603" name="Platshållare för innehåll 3" descr="SolarEclipseNASA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554163"/>
            <a:ext cx="7237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33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smtClean="0"/>
              <a:t>at the </a:t>
            </a:r>
            <a:r>
              <a:rPr lang="sv-SE" sz="2000" dirty="0" err="1" smtClean="0"/>
              <a:t>coast</a:t>
            </a:r>
            <a:r>
              <a:rPr lang="sv-SE" sz="2000" dirty="0" smtClean="0"/>
              <a:t> of </a:t>
            </a:r>
            <a:r>
              <a:rPr lang="sv-SE" sz="2000" dirty="0" err="1" smtClean="0"/>
              <a:t>Antarctica</a:t>
            </a:r>
            <a:r>
              <a:rPr lang="sv-SE" sz="2000" dirty="0" smtClean="0"/>
              <a:t> !</a:t>
            </a:r>
            <a:br>
              <a:rPr lang="sv-SE" sz="2000" dirty="0" smtClean="0"/>
            </a:br>
            <a:r>
              <a:rPr lang="sv-SE" sz="2000" dirty="0" err="1" smtClean="0"/>
              <a:t>concluded</a:t>
            </a:r>
            <a:r>
              <a:rPr lang="sv-SE" sz="2000" dirty="0" smtClean="0"/>
              <a:t> at 09:46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4th hour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6627" name="Platshållare för innehåll 5" descr="SolarEclipseNASAmap-S.PoleLocationTotalEclipseFrom0943-0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33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10:51-10:54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5th hour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7651" name="Platshållare för innehåll 3" descr="SolarEclipseNASAmap-OpenSeaLocationTotalEclipseFrom1051-1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Do you </a:t>
            </a:r>
            <a:r>
              <a:rPr lang="sv-SE" dirty="0" err="1" smtClean="0"/>
              <a:t>wish</a:t>
            </a:r>
            <a:r>
              <a:rPr lang="sv-SE" dirty="0" smtClean="0"/>
              <a:t> to be a part of </a:t>
            </a:r>
            <a:r>
              <a:rPr lang="sv-SE" dirty="0" err="1" smtClean="0"/>
              <a:t>knowing</a:t>
            </a:r>
            <a:r>
              <a:rPr lang="sv-SE" dirty="0" smtClean="0"/>
              <a:t> and </a:t>
            </a:r>
            <a:r>
              <a:rPr lang="sv-SE" dirty="0" err="1" smtClean="0"/>
              <a:t>teaching</a:t>
            </a:r>
            <a:r>
              <a:rPr lang="sv-SE" dirty="0" smtClean="0"/>
              <a:t> the </a:t>
            </a:r>
            <a:r>
              <a:rPr lang="sv-SE" dirty="0" err="1" smtClean="0"/>
              <a:t>truth</a:t>
            </a:r>
            <a:r>
              <a:rPr lang="sv-SE" dirty="0" smtClean="0"/>
              <a:t>?</a:t>
            </a:r>
            <a:endParaRPr 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288464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981200" y="5791200"/>
            <a:ext cx="6705600" cy="533400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sv-SE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Or is it ok with you to </a:t>
            </a:r>
            <a:r>
              <a:rPr kumimoji="0" lang="sv-SE" sz="3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keep</a:t>
            </a:r>
            <a:r>
              <a:rPr kumimoji="0" lang="sv-SE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or to </a:t>
            </a:r>
            <a:r>
              <a:rPr kumimoji="0" lang="sv-SE" sz="3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teach</a:t>
            </a:r>
            <a:r>
              <a:rPr kumimoji="0" lang="sv-SE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sv-SE" sz="36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known</a:t>
            </a:r>
            <a:r>
              <a:rPr kumimoji="0" lang="sv-SE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lie?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33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11:27-11:31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6th hour</a:t>
            </a:r>
            <a:endParaRPr lang="en-US" sz="2000" dirty="0"/>
          </a:p>
        </p:txBody>
      </p:sp>
      <p:pic>
        <p:nvPicPr>
          <p:cNvPr id="28675" name="Platshållare för innehåll 3" descr="SolarEclipseNASAmap-OpenSeaLocationTotalEclipseFrom1127-1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33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12:07-12:10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7th hour</a:t>
            </a:r>
            <a:endParaRPr lang="en-US" sz="2000" dirty="0"/>
          </a:p>
        </p:txBody>
      </p:sp>
      <p:pic>
        <p:nvPicPr>
          <p:cNvPr id="29699" name="Platshållare för innehåll 3" descr="SolarEclipseNASAmap-OpenSeaLocationTotalEclipseFrom1207-1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smtClean="0"/>
              <a:t>The 33 CE Total solar </a:t>
            </a:r>
            <a:r>
              <a:rPr lang="sv-SE" sz="3100" dirty="0" err="1" smtClean="0"/>
              <a:t>eclipse</a:t>
            </a:r>
            <a:r>
              <a:rPr lang="sv-SE" sz="3100" dirty="0" smtClean="0"/>
              <a:t> </a:t>
            </a:r>
            <a:br>
              <a:rPr lang="sv-SE" sz="3100" dirty="0" smtClean="0"/>
            </a:br>
            <a:r>
              <a:rPr lang="sv-SE" sz="2200" dirty="0" err="1" smtClean="0"/>
              <a:t>local</a:t>
            </a:r>
            <a:r>
              <a:rPr lang="sv-SE" sz="2200" dirty="0" smtClean="0"/>
              <a:t> solar time </a:t>
            </a:r>
            <a:r>
              <a:rPr lang="sv-SE" sz="2200" dirty="0" err="1" smtClean="0"/>
              <a:t>between</a:t>
            </a:r>
            <a:r>
              <a:rPr lang="sv-SE" sz="2200" dirty="0" smtClean="0"/>
              <a:t> 12:43-12:47 AM – that is, in the </a:t>
            </a:r>
            <a:r>
              <a:rPr lang="sv-SE" sz="2200" dirty="0" smtClean="0">
                <a:solidFill>
                  <a:srgbClr val="C00000"/>
                </a:solidFill>
              </a:rPr>
              <a:t>7th hour</a:t>
            </a:r>
            <a:r>
              <a:rPr lang="sv-SE" dirty="0" smtClean="0">
                <a:solidFill>
                  <a:srgbClr val="C00000"/>
                </a:solidFill>
              </a:rPr>
              <a:t/>
            </a:r>
            <a:br>
              <a:rPr lang="sv-SE" dirty="0" smtClean="0">
                <a:solidFill>
                  <a:srgbClr val="C00000"/>
                </a:solidFill>
              </a:rPr>
            </a:br>
            <a:r>
              <a:rPr lang="sv-SE" sz="2000" dirty="0" smtClean="0">
                <a:solidFill>
                  <a:srgbClr val="C00000"/>
                </a:solidFill>
              </a:rPr>
              <a:t>[at the </a:t>
            </a:r>
            <a:r>
              <a:rPr lang="sv-SE" sz="2000" dirty="0" err="1" smtClean="0">
                <a:solidFill>
                  <a:srgbClr val="C00000"/>
                </a:solidFill>
              </a:rPr>
              <a:t>damascus</a:t>
            </a:r>
            <a:r>
              <a:rPr lang="sv-SE" sz="2000" dirty="0" smtClean="0">
                <a:solidFill>
                  <a:srgbClr val="C00000"/>
                </a:solidFill>
              </a:rPr>
              <a:t> </a:t>
            </a:r>
            <a:r>
              <a:rPr lang="sv-SE" sz="2000" dirty="0" err="1" smtClean="0">
                <a:solidFill>
                  <a:srgbClr val="C00000"/>
                </a:solidFill>
              </a:rPr>
              <a:t>longitude</a:t>
            </a:r>
            <a:r>
              <a:rPr lang="sv-SE" sz="2000" dirty="0" smtClean="0">
                <a:solidFill>
                  <a:srgbClr val="C00000"/>
                </a:solidFill>
              </a:rPr>
              <a:t>]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0723" name="Platshållare för innehåll 3" descr="SolarEclipseNASAmap-OpenSeaLocationTotalEclipseFrom1243-1247-(DamascusLongitud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err="1" smtClean="0"/>
              <a:t>If</a:t>
            </a:r>
            <a:r>
              <a:rPr lang="sv-SE" sz="3100" dirty="0" smtClean="0"/>
              <a:t> Phlegon</a:t>
            </a:r>
            <a:r>
              <a:rPr lang="en-US" sz="3100" dirty="0" smtClean="0"/>
              <a:t>’s eclipse fell in 33 CE…</a:t>
            </a:r>
            <a:r>
              <a:rPr lang="sv-SE" sz="3100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err="1" smtClean="0"/>
              <a:t>Where</a:t>
            </a:r>
            <a:r>
              <a:rPr lang="sv-SE" sz="2200" dirty="0" smtClean="0"/>
              <a:t> on this </a:t>
            </a:r>
            <a:r>
              <a:rPr lang="sv-SE" sz="2200" dirty="0" err="1" smtClean="0"/>
              <a:t>map</a:t>
            </a:r>
            <a:r>
              <a:rPr lang="sv-SE" sz="2200" dirty="0" smtClean="0"/>
              <a:t> must the </a:t>
            </a:r>
            <a:r>
              <a:rPr lang="sv-SE" sz="2200" dirty="0" err="1" smtClean="0"/>
              <a:t>observer</a:t>
            </a:r>
            <a:r>
              <a:rPr lang="sv-SE" sz="2200" dirty="0" smtClean="0"/>
              <a:t> </a:t>
            </a:r>
            <a:r>
              <a:rPr lang="sv-SE" sz="2200" dirty="0" err="1" smtClean="0"/>
              <a:t>have</a:t>
            </a:r>
            <a:r>
              <a:rPr lang="sv-SE" sz="2200" dirty="0" smtClean="0"/>
              <a:t> </a:t>
            </a:r>
            <a:r>
              <a:rPr lang="sv-SE" sz="2200" dirty="0" err="1" smtClean="0"/>
              <a:t>been</a:t>
            </a:r>
            <a:r>
              <a:rPr lang="sv-SE" sz="2200" dirty="0" smtClean="0"/>
              <a:t>?</a:t>
            </a:r>
            <a:endParaRPr lang="en-US" sz="2200" dirty="0"/>
          </a:p>
        </p:txBody>
      </p:sp>
      <p:pic>
        <p:nvPicPr>
          <p:cNvPr id="31747" name="Platshållare för innehåll 3" descr="SolarEclipseNASAmap-OpenSeaLocationTotalEclipseFrom1243-1247-(DamascusLongitud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  <p:cxnSp>
        <p:nvCxnSpPr>
          <p:cNvPr id="6" name="Rak pil 5"/>
          <p:cNvCxnSpPr/>
          <p:nvPr/>
        </p:nvCxnSpPr>
        <p:spPr>
          <a:xfrm rot="16200000" flipH="1">
            <a:off x="1905000" y="510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6200000" flipH="1">
            <a:off x="2514600" y="464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16200000" flipH="1">
            <a:off x="2247900" y="39243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16200000" flipH="1">
            <a:off x="31242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xtruta 18"/>
          <p:cNvSpPr txBox="1">
            <a:spLocks noChangeArrowheads="1"/>
          </p:cNvSpPr>
          <p:nvPr/>
        </p:nvSpPr>
        <p:spPr bwMode="auto">
          <a:xfrm>
            <a:off x="1371600" y="4876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4th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1753" name="textruta 20"/>
          <p:cNvSpPr txBox="1">
            <a:spLocks noChangeArrowheads="1"/>
          </p:cNvSpPr>
          <p:nvPr/>
        </p:nvSpPr>
        <p:spPr bwMode="auto">
          <a:xfrm>
            <a:off x="1981200" y="4419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5th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1754" name="textruta 21"/>
          <p:cNvSpPr txBox="1">
            <a:spLocks noChangeArrowheads="1"/>
          </p:cNvSpPr>
          <p:nvPr/>
        </p:nvSpPr>
        <p:spPr bwMode="auto">
          <a:xfrm>
            <a:off x="2667000" y="38862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7th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1755" name="textruta 23"/>
          <p:cNvSpPr txBox="1">
            <a:spLocks noChangeArrowheads="1"/>
          </p:cNvSpPr>
          <p:nvPr/>
        </p:nvSpPr>
        <p:spPr bwMode="auto">
          <a:xfrm>
            <a:off x="1524000" y="35814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>
                <a:solidFill>
                  <a:srgbClr val="FF0000"/>
                </a:solidFill>
                <a:latin typeface="Franklin Gothic Book" pitchFamily="34" charset="0"/>
              </a:rPr>
              <a:t>6th hour</a:t>
            </a:r>
            <a:endParaRPr lang="en-US" sz="16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2971800" y="46482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latshållare för innehåll 3" descr="SolarEclipseNASA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err="1" smtClean="0"/>
              <a:t>March</a:t>
            </a:r>
            <a:r>
              <a:rPr lang="sv-SE" sz="3100" dirty="0" smtClean="0"/>
              <a:t> 19, 33 CE…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smtClean="0"/>
              <a:t>What </a:t>
            </a:r>
            <a:r>
              <a:rPr lang="sv-SE" sz="2200" dirty="0" err="1" smtClean="0"/>
              <a:t>season</a:t>
            </a:r>
            <a:r>
              <a:rPr lang="sv-SE" sz="2200" dirty="0" smtClean="0"/>
              <a:t> of the </a:t>
            </a:r>
            <a:r>
              <a:rPr lang="sv-SE" sz="2200" dirty="0" err="1" smtClean="0"/>
              <a:t>year</a:t>
            </a:r>
            <a:r>
              <a:rPr lang="sv-SE" sz="2200" dirty="0" smtClean="0"/>
              <a:t> </a:t>
            </a:r>
            <a:r>
              <a:rPr lang="sv-SE" sz="2200" dirty="0" err="1" smtClean="0"/>
              <a:t>was</a:t>
            </a:r>
            <a:r>
              <a:rPr lang="sv-SE" sz="2200" dirty="0" smtClean="0"/>
              <a:t> that at this </a:t>
            </a:r>
            <a:r>
              <a:rPr lang="sv-SE" sz="2200" dirty="0" err="1" smtClean="0"/>
              <a:t>location</a:t>
            </a:r>
            <a:r>
              <a:rPr lang="sv-SE" sz="2200" dirty="0" smtClean="0"/>
              <a:t>?</a:t>
            </a:r>
            <a:endParaRPr lang="en-US" sz="2200" dirty="0"/>
          </a:p>
        </p:txBody>
      </p:sp>
      <p:cxnSp>
        <p:nvCxnSpPr>
          <p:cNvPr id="6" name="Rak pil 5"/>
          <p:cNvCxnSpPr/>
          <p:nvPr/>
        </p:nvCxnSpPr>
        <p:spPr>
          <a:xfrm rot="16200000" flipH="1">
            <a:off x="1905000" y="510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6200000" flipH="1">
            <a:off x="2514600" y="464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16200000" flipH="1">
            <a:off x="2247900" y="39243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16200000" flipH="1">
            <a:off x="31242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ruta 18"/>
          <p:cNvSpPr txBox="1">
            <a:spLocks noChangeArrowheads="1"/>
          </p:cNvSpPr>
          <p:nvPr/>
        </p:nvSpPr>
        <p:spPr bwMode="auto">
          <a:xfrm>
            <a:off x="1371600" y="4876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4th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2777" name="textruta 20"/>
          <p:cNvSpPr txBox="1">
            <a:spLocks noChangeArrowheads="1"/>
          </p:cNvSpPr>
          <p:nvPr/>
        </p:nvSpPr>
        <p:spPr bwMode="auto">
          <a:xfrm>
            <a:off x="1981200" y="4419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5th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2778" name="textruta 21"/>
          <p:cNvSpPr txBox="1">
            <a:spLocks noChangeArrowheads="1"/>
          </p:cNvSpPr>
          <p:nvPr/>
        </p:nvSpPr>
        <p:spPr bwMode="auto">
          <a:xfrm>
            <a:off x="2667000" y="38862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7th hour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2779" name="textruta 23"/>
          <p:cNvSpPr txBox="1">
            <a:spLocks noChangeArrowheads="1"/>
          </p:cNvSpPr>
          <p:nvPr/>
        </p:nvSpPr>
        <p:spPr bwMode="auto">
          <a:xfrm>
            <a:off x="1524000" y="3581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>
                <a:solidFill>
                  <a:srgbClr val="FF0000"/>
                </a:solidFill>
                <a:latin typeface="Franklin Gothic Book" pitchFamily="34" charset="0"/>
              </a:rPr>
              <a:t>6th hour</a:t>
            </a:r>
            <a:endParaRPr lang="en-US" sz="16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2971800" y="46482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latshållare för innehåll 3" descr="SolarEclipseNASA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554163"/>
            <a:ext cx="7237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smtClean="0"/>
              <a:t>At the time of the fall storms in 33 CE…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err="1" smtClean="0"/>
              <a:t>How</a:t>
            </a:r>
            <a:r>
              <a:rPr lang="sv-SE" sz="2200" dirty="0" smtClean="0"/>
              <a:t> </a:t>
            </a:r>
            <a:r>
              <a:rPr lang="sv-SE" sz="2200" dirty="0" err="1" smtClean="0"/>
              <a:t>likely</a:t>
            </a:r>
            <a:r>
              <a:rPr lang="sv-SE" sz="2200" dirty="0" smtClean="0"/>
              <a:t> is Phlegon’s </a:t>
            </a:r>
            <a:r>
              <a:rPr lang="sv-SE" sz="2200" dirty="0" err="1" smtClean="0"/>
              <a:t>observer</a:t>
            </a:r>
            <a:r>
              <a:rPr lang="sv-SE" sz="2200" dirty="0" smtClean="0"/>
              <a:t> to </a:t>
            </a:r>
            <a:r>
              <a:rPr lang="sv-SE" sz="2200" dirty="0" err="1" smtClean="0"/>
              <a:t>have</a:t>
            </a:r>
            <a:r>
              <a:rPr lang="sv-SE" sz="2200" dirty="0" smtClean="0"/>
              <a:t> </a:t>
            </a:r>
            <a:r>
              <a:rPr lang="sv-SE" sz="2200" dirty="0" err="1" smtClean="0"/>
              <a:t>been</a:t>
            </a:r>
            <a:r>
              <a:rPr lang="sv-SE" sz="2200" dirty="0" smtClean="0"/>
              <a:t> at this </a:t>
            </a:r>
            <a:r>
              <a:rPr lang="sv-SE" sz="2200" dirty="0" err="1" smtClean="0"/>
              <a:t>location</a:t>
            </a:r>
            <a:r>
              <a:rPr lang="sv-SE" sz="2200" dirty="0" smtClean="0"/>
              <a:t>?</a:t>
            </a:r>
            <a:endParaRPr lang="en-US" sz="2200" dirty="0"/>
          </a:p>
        </p:txBody>
      </p:sp>
      <p:cxnSp>
        <p:nvCxnSpPr>
          <p:cNvPr id="6" name="Rak pil 5"/>
          <p:cNvCxnSpPr/>
          <p:nvPr/>
        </p:nvCxnSpPr>
        <p:spPr>
          <a:xfrm rot="16200000" flipH="1">
            <a:off x="1905000" y="510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6200000" flipH="1">
            <a:off x="2514600" y="464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16200000" flipH="1">
            <a:off x="2247900" y="39243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16200000" flipH="1">
            <a:off x="31242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ruta 18"/>
          <p:cNvSpPr txBox="1">
            <a:spLocks noChangeArrowheads="1"/>
          </p:cNvSpPr>
          <p:nvPr/>
        </p:nvSpPr>
        <p:spPr bwMode="auto">
          <a:xfrm>
            <a:off x="1219200" y="4876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4:e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3801" name="textruta 20"/>
          <p:cNvSpPr txBox="1">
            <a:spLocks noChangeArrowheads="1"/>
          </p:cNvSpPr>
          <p:nvPr/>
        </p:nvSpPr>
        <p:spPr bwMode="auto">
          <a:xfrm>
            <a:off x="1676400" y="4419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5:e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3802" name="textruta 21"/>
          <p:cNvSpPr txBox="1">
            <a:spLocks noChangeArrowheads="1"/>
          </p:cNvSpPr>
          <p:nvPr/>
        </p:nvSpPr>
        <p:spPr bwMode="auto">
          <a:xfrm>
            <a:off x="2667000" y="38862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7:e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3803" name="textruta 23"/>
          <p:cNvSpPr txBox="1">
            <a:spLocks noChangeArrowheads="1"/>
          </p:cNvSpPr>
          <p:nvPr/>
        </p:nvSpPr>
        <p:spPr bwMode="auto">
          <a:xfrm>
            <a:off x="1219200" y="3581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>
                <a:solidFill>
                  <a:srgbClr val="FF0000"/>
                </a:solidFill>
                <a:latin typeface="Franklin Gothic Book" pitchFamily="34" charset="0"/>
              </a:rPr>
              <a:t>6:e timmen</a:t>
            </a:r>
            <a:endParaRPr lang="en-US" sz="16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2971800" y="46482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latshållare för innehåll 3" descr="SolarEclipseNASA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554163"/>
            <a:ext cx="7237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smtClean="0"/>
              <a:t>At the time of the fall storms in 33 CE…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trustworthy</a:t>
            </a:r>
            <a:r>
              <a:rPr lang="sv-SE" sz="2000" dirty="0" smtClean="0"/>
              <a:t> is a </a:t>
            </a:r>
            <a:r>
              <a:rPr lang="sv-SE" sz="2000" dirty="0" err="1" smtClean="0"/>
              <a:t>calendar</a:t>
            </a:r>
            <a:r>
              <a:rPr lang="sv-SE" sz="2000" dirty="0" smtClean="0"/>
              <a:t> </a:t>
            </a:r>
            <a:r>
              <a:rPr lang="sv-SE" sz="2000" dirty="0" err="1" smtClean="0"/>
              <a:t>anchored</a:t>
            </a:r>
            <a:r>
              <a:rPr lang="sv-SE" sz="2000" dirty="0" smtClean="0"/>
              <a:t> </a:t>
            </a:r>
            <a:r>
              <a:rPr lang="sv-SE" sz="2000" dirty="0" err="1" smtClean="0"/>
              <a:t>primarily</a:t>
            </a:r>
            <a:r>
              <a:rPr lang="sv-SE" sz="2000" dirty="0" smtClean="0"/>
              <a:t> </a:t>
            </a:r>
            <a:r>
              <a:rPr lang="sv-SE" sz="2000" dirty="0" err="1" smtClean="0"/>
              <a:t>upon</a:t>
            </a:r>
            <a:r>
              <a:rPr lang="sv-SE" sz="2000" dirty="0" smtClean="0"/>
              <a:t> this </a:t>
            </a:r>
            <a:r>
              <a:rPr lang="sv-SE" sz="2000" dirty="0" err="1" smtClean="0"/>
              <a:t>eclipse</a:t>
            </a:r>
            <a:r>
              <a:rPr lang="sv-SE" sz="2000" dirty="0" smtClean="0"/>
              <a:t>?</a:t>
            </a:r>
            <a:endParaRPr lang="en-US" sz="2000" dirty="0"/>
          </a:p>
        </p:txBody>
      </p:sp>
      <p:cxnSp>
        <p:nvCxnSpPr>
          <p:cNvPr id="6" name="Rak pil 5"/>
          <p:cNvCxnSpPr/>
          <p:nvPr/>
        </p:nvCxnSpPr>
        <p:spPr>
          <a:xfrm rot="16200000" flipH="1">
            <a:off x="1905000" y="510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16200000" flipH="1">
            <a:off x="2514600" y="464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16200000" flipH="1">
            <a:off x="2247900" y="39243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16200000" flipH="1">
            <a:off x="31242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ruta 18"/>
          <p:cNvSpPr txBox="1">
            <a:spLocks noChangeArrowheads="1"/>
          </p:cNvSpPr>
          <p:nvPr/>
        </p:nvSpPr>
        <p:spPr bwMode="auto">
          <a:xfrm>
            <a:off x="1219200" y="48768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4:e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4825" name="textruta 20"/>
          <p:cNvSpPr txBox="1">
            <a:spLocks noChangeArrowheads="1"/>
          </p:cNvSpPr>
          <p:nvPr/>
        </p:nvSpPr>
        <p:spPr bwMode="auto">
          <a:xfrm>
            <a:off x="1676400" y="4419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5:e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4826" name="textruta 21"/>
          <p:cNvSpPr txBox="1">
            <a:spLocks noChangeArrowheads="1"/>
          </p:cNvSpPr>
          <p:nvPr/>
        </p:nvSpPr>
        <p:spPr bwMode="auto">
          <a:xfrm>
            <a:off x="2667000" y="38862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latin typeface="Franklin Gothic Book" pitchFamily="34" charset="0"/>
              </a:rPr>
              <a:t>7:e timmen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4827" name="textruta 23"/>
          <p:cNvSpPr txBox="1">
            <a:spLocks noChangeArrowheads="1"/>
          </p:cNvSpPr>
          <p:nvPr/>
        </p:nvSpPr>
        <p:spPr bwMode="auto">
          <a:xfrm>
            <a:off x="1219200" y="3581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>
                <a:solidFill>
                  <a:srgbClr val="FF0000"/>
                </a:solidFill>
                <a:latin typeface="Franklin Gothic Book" pitchFamily="34" charset="0"/>
              </a:rPr>
              <a:t>6:e timmen</a:t>
            </a:r>
            <a:endParaRPr lang="en-US" sz="16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2971800" y="46482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</a:t>
            </a:r>
            <a:r>
              <a:rPr lang="sv-SE" dirty="0" err="1" smtClean="0"/>
              <a:t>path</a:t>
            </a:r>
            <a:r>
              <a:rPr lang="sv-SE" dirty="0" smtClean="0"/>
              <a:t> of the 29 CE solar </a:t>
            </a:r>
            <a:r>
              <a:rPr lang="sv-SE" dirty="0" err="1" smtClean="0"/>
              <a:t>eclipse</a:t>
            </a:r>
            <a:endParaRPr lang="en-US" dirty="0"/>
          </a:p>
        </p:txBody>
      </p:sp>
      <p:pic>
        <p:nvPicPr>
          <p:cNvPr id="35843" name="Platshållare för innehåll 3" descr="SolarEclipseNASAmap-FullPathAcros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29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10:31-10:33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5th hour</a:t>
            </a:r>
            <a:endParaRPr lang="en-US" sz="2000" dirty="0"/>
          </a:p>
        </p:txBody>
      </p:sp>
      <p:pic>
        <p:nvPicPr>
          <p:cNvPr id="36867" name="Platshållare för innehåll 3" descr="SolarEclipseNASAmap-TotalEclipseFrom1031-1033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29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11:00-11:02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6th hour</a:t>
            </a:r>
            <a:endParaRPr lang="en-US" sz="2000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241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In </a:t>
            </a:r>
            <a:r>
              <a:rPr lang="sv-SE" dirty="0" err="1" smtClean="0"/>
              <a:t>what</a:t>
            </a:r>
            <a:r>
              <a:rPr lang="sv-SE" dirty="0" smtClean="0"/>
              <a:t> Julian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2700" dirty="0" err="1" smtClean="0"/>
              <a:t>did</a:t>
            </a:r>
            <a:r>
              <a:rPr lang="sv-SE" sz="2700" dirty="0" smtClean="0"/>
              <a:t> Caesar Tiberius’ 15th </a:t>
            </a:r>
            <a:r>
              <a:rPr lang="sv-SE" sz="2700" dirty="0" err="1" smtClean="0"/>
              <a:t>year</a:t>
            </a:r>
            <a:r>
              <a:rPr lang="sv-SE" sz="2700" dirty="0" smtClean="0"/>
              <a:t> of </a:t>
            </a:r>
            <a:r>
              <a:rPr lang="sv-SE" sz="2700" dirty="0" err="1" smtClean="0"/>
              <a:t>reign</a:t>
            </a:r>
            <a:r>
              <a:rPr lang="sv-SE" sz="2700" dirty="0" smtClean="0"/>
              <a:t> fall?</a:t>
            </a:r>
            <a:endParaRPr lang="en-US" sz="27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781800" cy="2362200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600" b="1" dirty="0" smtClean="0"/>
              <a:t>That is, the 15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year as referenced in Luke 3:1-2 (KJV:)</a:t>
            </a:r>
          </a:p>
          <a:p>
            <a:pPr lvl="1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500" dirty="0" smtClean="0"/>
              <a:t>1  Now </a:t>
            </a:r>
            <a:r>
              <a:rPr lang="en-US" sz="2500" b="1" dirty="0" smtClean="0">
                <a:solidFill>
                  <a:srgbClr val="FF0000"/>
                </a:solidFill>
              </a:rPr>
              <a:t>in the fifteenth year of the reign of Tiberius Caesar</a:t>
            </a:r>
            <a:r>
              <a:rPr lang="en-US" sz="2500" dirty="0" smtClean="0"/>
              <a:t>, Pontius Pilate being governor of Judaea, and Herod being tetrarch of Galilee, and his brother Philip tetrarch of Ituraea and of the region of </a:t>
            </a:r>
            <a:r>
              <a:rPr lang="en-US" sz="2500" dirty="0" err="1" smtClean="0"/>
              <a:t>Trachonitis</a:t>
            </a:r>
            <a:r>
              <a:rPr lang="en-US" sz="2500" dirty="0" smtClean="0"/>
              <a:t>, and </a:t>
            </a:r>
            <a:r>
              <a:rPr lang="en-US" sz="2500" dirty="0" err="1" smtClean="0"/>
              <a:t>Lysanias</a:t>
            </a:r>
            <a:r>
              <a:rPr lang="en-US" sz="2500" dirty="0" smtClean="0"/>
              <a:t> the tetrarch of Abilene, </a:t>
            </a:r>
          </a:p>
          <a:p>
            <a:pPr lvl="1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500" dirty="0" smtClean="0"/>
              <a:t>2  </a:t>
            </a:r>
            <a:r>
              <a:rPr lang="en-US" sz="2500" dirty="0" err="1" smtClean="0"/>
              <a:t>Annas</a:t>
            </a:r>
            <a:r>
              <a:rPr lang="en-US" sz="2500" dirty="0" smtClean="0"/>
              <a:t> and Caiaphas being the high priests, </a:t>
            </a:r>
            <a:r>
              <a:rPr lang="en-US" sz="2500" b="1" dirty="0" smtClean="0">
                <a:solidFill>
                  <a:srgbClr val="FF0000"/>
                </a:solidFill>
              </a:rPr>
              <a:t>the word of God came unto John the son of Zacharias in the wilderness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29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11:16-11:18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6th hour</a:t>
            </a:r>
            <a:endParaRPr lang="en-US" sz="2000" dirty="0"/>
          </a:p>
        </p:txBody>
      </p:sp>
      <p:pic>
        <p:nvPicPr>
          <p:cNvPr id="38915" name="Platshållare för innehåll 3" descr="SolarEclipseNASAmap-TotalEclipseFrom1116-1118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The 29 CE Total solar </a:t>
            </a:r>
            <a:r>
              <a:rPr lang="sv-SE" sz="2800" dirty="0" err="1" smtClean="0"/>
              <a:t>eclipse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local</a:t>
            </a:r>
            <a:r>
              <a:rPr lang="sv-SE" sz="2000" dirty="0" smtClean="0"/>
              <a:t> solar time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12:06-12:08 AM – that is, in the </a:t>
            </a:r>
            <a:r>
              <a:rPr lang="sv-SE" sz="2000" dirty="0" smtClean="0">
                <a:solidFill>
                  <a:srgbClr val="C00000"/>
                </a:solidFill>
              </a:rPr>
              <a:t>7th hour</a:t>
            </a:r>
            <a:endParaRPr lang="en-US" sz="2000" dirty="0"/>
          </a:p>
        </p:txBody>
      </p:sp>
      <p:pic>
        <p:nvPicPr>
          <p:cNvPr id="39939" name="Platshållare för innehåll 3" descr="SolarEclipseNASAmap-TotalEclipseFrom1206-1208LocalSolar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err="1" smtClean="0"/>
              <a:t>If</a:t>
            </a:r>
            <a:r>
              <a:rPr lang="sv-SE" sz="2800" dirty="0" smtClean="0"/>
              <a:t> Phlegon</a:t>
            </a:r>
            <a:r>
              <a:rPr lang="en-US" sz="2800" dirty="0" smtClean="0"/>
              <a:t>’s eclipse fell in 29 CE…</a:t>
            </a:r>
            <a:r>
              <a:rPr lang="sv-SE" sz="2800" dirty="0" smtClean="0"/>
              <a:t> </a:t>
            </a:r>
            <a:br>
              <a:rPr lang="sv-SE" sz="2800" dirty="0" smtClean="0"/>
            </a:br>
            <a:r>
              <a:rPr lang="sv-SE" sz="2000" dirty="0" err="1" smtClean="0"/>
              <a:t>Where</a:t>
            </a:r>
            <a:r>
              <a:rPr lang="sv-SE" sz="2000" dirty="0" smtClean="0"/>
              <a:t> on this </a:t>
            </a:r>
            <a:r>
              <a:rPr lang="sv-SE" sz="2000" dirty="0" err="1" smtClean="0"/>
              <a:t>map</a:t>
            </a:r>
            <a:r>
              <a:rPr lang="sv-SE" sz="2000" dirty="0" smtClean="0"/>
              <a:t> must the </a:t>
            </a:r>
            <a:r>
              <a:rPr lang="sv-SE" sz="2000" dirty="0" err="1" smtClean="0"/>
              <a:t>observer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been</a:t>
            </a:r>
            <a:r>
              <a:rPr lang="sv-SE" sz="2000" dirty="0" smtClean="0"/>
              <a:t>?</a:t>
            </a:r>
            <a:endParaRPr lang="en-US" sz="2000" dirty="0"/>
          </a:p>
        </p:txBody>
      </p:sp>
      <p:pic>
        <p:nvPicPr>
          <p:cNvPr id="40963" name="Bildobjek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 6"/>
          <p:cNvSpPr/>
          <p:nvPr/>
        </p:nvSpPr>
        <p:spPr>
          <a:xfrm>
            <a:off x="5029200" y="5105400"/>
            <a:ext cx="838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Rak pil 8"/>
          <p:cNvCxnSpPr/>
          <p:nvPr/>
        </p:nvCxnSpPr>
        <p:spPr>
          <a:xfrm flipV="1">
            <a:off x="4495800" y="4876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>
            <a:endCxn id="7" idx="3"/>
          </p:cNvCxnSpPr>
          <p:nvPr/>
        </p:nvCxnSpPr>
        <p:spPr>
          <a:xfrm flipV="1">
            <a:off x="4572000" y="5756275"/>
            <a:ext cx="579438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rot="10800000" flipV="1">
            <a:off x="5943600" y="5029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textruta 22"/>
          <p:cNvSpPr txBox="1">
            <a:spLocks noChangeArrowheads="1"/>
          </p:cNvSpPr>
          <p:nvPr/>
        </p:nvSpPr>
        <p:spPr bwMode="auto">
          <a:xfrm>
            <a:off x="3886200" y="51054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>
                <a:latin typeface="Franklin Gothic Book" pitchFamily="34" charset="0"/>
              </a:rPr>
              <a:t>5th hour</a:t>
            </a:r>
            <a:endParaRPr lang="en-US" sz="1000">
              <a:latin typeface="Franklin Gothic Book" pitchFamily="34" charset="0"/>
            </a:endParaRPr>
          </a:p>
        </p:txBody>
      </p:sp>
      <p:sp>
        <p:nvSpPr>
          <p:cNvPr id="40969" name="textruta 25"/>
          <p:cNvSpPr txBox="1">
            <a:spLocks noChangeArrowheads="1"/>
          </p:cNvSpPr>
          <p:nvPr/>
        </p:nvSpPr>
        <p:spPr bwMode="auto">
          <a:xfrm>
            <a:off x="6781800" y="48006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>
                <a:solidFill>
                  <a:schemeClr val="bg1"/>
                </a:solidFill>
                <a:latin typeface="Franklin Gothic Book" pitchFamily="34" charset="0"/>
              </a:rPr>
              <a:t>7th hour</a:t>
            </a:r>
            <a:endParaRPr lang="en-US" sz="100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0970" name="textruta 28"/>
          <p:cNvSpPr txBox="1">
            <a:spLocks noChangeArrowheads="1"/>
          </p:cNvSpPr>
          <p:nvPr/>
        </p:nvSpPr>
        <p:spPr bwMode="auto">
          <a:xfrm>
            <a:off x="5638800" y="44196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>
                <a:latin typeface="Franklin Gothic Book" pitchFamily="34" charset="0"/>
              </a:rPr>
              <a:t>6th hour</a:t>
            </a:r>
            <a:endParaRPr lang="en-US" sz="1000">
              <a:latin typeface="Franklin Gothic Book" pitchFamily="34" charset="0"/>
            </a:endParaRPr>
          </a:p>
        </p:txBody>
      </p:sp>
      <p:cxnSp>
        <p:nvCxnSpPr>
          <p:cNvPr id="30" name="Rak pil 29"/>
          <p:cNvCxnSpPr/>
          <p:nvPr/>
        </p:nvCxnSpPr>
        <p:spPr>
          <a:xfrm rot="10800000" flipV="1">
            <a:off x="5257800" y="4648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textruta 35"/>
          <p:cNvSpPr txBox="1">
            <a:spLocks noChangeArrowheads="1"/>
          </p:cNvSpPr>
          <p:nvPr/>
        </p:nvSpPr>
        <p:spPr bwMode="auto">
          <a:xfrm>
            <a:off x="4038600" y="63246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b="1">
                <a:solidFill>
                  <a:srgbClr val="FF0000"/>
                </a:solidFill>
                <a:latin typeface="Franklin Gothic Book" pitchFamily="34" charset="0"/>
              </a:rPr>
              <a:t>6th hour</a:t>
            </a:r>
            <a:endParaRPr lang="en-US" sz="1400" b="1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Where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Phlegon</a:t>
            </a:r>
            <a:r>
              <a:rPr lang="en-US" dirty="0" smtClean="0"/>
              <a:t>’s observer located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sz="2700" dirty="0" smtClean="0"/>
              <a:t>In the </a:t>
            </a:r>
            <a:r>
              <a:rPr lang="sv-SE" sz="2700" dirty="0" err="1" smtClean="0"/>
              <a:t>Middle</a:t>
            </a:r>
            <a:r>
              <a:rPr lang="sv-SE" sz="2700" dirty="0" smtClean="0"/>
              <a:t> East or </a:t>
            </a:r>
            <a:r>
              <a:rPr lang="sv-SE" sz="2700" dirty="0" err="1" smtClean="0"/>
              <a:t>near</a:t>
            </a:r>
            <a:r>
              <a:rPr lang="sv-SE" sz="2700" dirty="0" smtClean="0"/>
              <a:t> </a:t>
            </a:r>
            <a:r>
              <a:rPr lang="sv-SE" sz="2700" dirty="0" err="1" smtClean="0"/>
              <a:t>Antarctica</a:t>
            </a:r>
            <a:r>
              <a:rPr lang="sv-SE" sz="2700" dirty="0" smtClean="0"/>
              <a:t>?</a:t>
            </a:r>
            <a:endParaRPr lang="en-US" sz="2700" dirty="0"/>
          </a:p>
        </p:txBody>
      </p:sp>
      <p:pic>
        <p:nvPicPr>
          <p:cNvPr id="41987" name="Platshållare för innehåll 3" descr="SolarEclipseNASA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743200"/>
            <a:ext cx="4191000" cy="2620963"/>
          </a:xfrm>
        </p:spPr>
      </p:pic>
      <p:pic>
        <p:nvPicPr>
          <p:cNvPr id="41988" name="Platshållare för innehåll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743200"/>
            <a:ext cx="4267200" cy="2576513"/>
          </a:xfrm>
        </p:spPr>
      </p:pic>
      <p:sp>
        <p:nvSpPr>
          <p:cNvPr id="7" name="Ellips 6"/>
          <p:cNvSpPr/>
          <p:nvPr/>
        </p:nvSpPr>
        <p:spPr>
          <a:xfrm>
            <a:off x="7086600" y="47244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 7"/>
          <p:cNvSpPr/>
          <p:nvPr/>
        </p:nvSpPr>
        <p:spPr>
          <a:xfrm>
            <a:off x="1371600" y="4495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What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dirty="0" err="1" smtClean="0"/>
              <a:t>Astronomy</a:t>
            </a:r>
            <a:r>
              <a:rPr lang="sv-SE" dirty="0" smtClean="0"/>
              <a:t> science </a:t>
            </a:r>
            <a:r>
              <a:rPr lang="sv-SE" dirty="0" err="1" smtClean="0"/>
              <a:t>say</a:t>
            </a:r>
            <a:r>
              <a:rPr lang="sv-SE" dirty="0" smtClean="0"/>
              <a:t>?</a:t>
            </a:r>
            <a:r>
              <a:rPr lang="sv-SE" dirty="0"/>
              <a:t/>
            </a:r>
            <a:br>
              <a:rPr lang="sv-SE" dirty="0"/>
            </a:br>
            <a:r>
              <a:rPr lang="sv-SE" sz="2200" dirty="0" smtClean="0"/>
              <a:t>- </a:t>
            </a:r>
            <a:r>
              <a:rPr lang="sv-SE" sz="2200" dirty="0" err="1" smtClean="0"/>
              <a:t>Those</a:t>
            </a:r>
            <a:r>
              <a:rPr lang="sv-SE" sz="2200" dirty="0" smtClean="0"/>
              <a:t> who are specialists on solar eclipses?</a:t>
            </a:r>
            <a:endParaRPr lang="en-US" sz="2200" dirty="0"/>
          </a:p>
        </p:txBody>
      </p:sp>
      <p:pic>
        <p:nvPicPr>
          <p:cNvPr id="43011" name="Platshållare för innehåll 3" descr="QuoteFromSolarEclipseNewsletterVol8Issue11P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  <p:sp>
        <p:nvSpPr>
          <p:cNvPr id="5" name="Ellips 4"/>
          <p:cNvSpPr/>
          <p:nvPr/>
        </p:nvSpPr>
        <p:spPr>
          <a:xfrm>
            <a:off x="3124200" y="2209800"/>
            <a:ext cx="51054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100" dirty="0" smtClean="0"/>
              <a:t>”the </a:t>
            </a:r>
            <a:r>
              <a:rPr lang="sv-SE" sz="3100" dirty="0" err="1" smtClean="0"/>
              <a:t>reference</a:t>
            </a:r>
            <a:r>
              <a:rPr lang="sv-SE" sz="3100" dirty="0" smtClean="0"/>
              <a:t> to AD 32-33 </a:t>
            </a:r>
            <a:r>
              <a:rPr lang="sv-SE" sz="3100" dirty="0" err="1" smtClean="0"/>
              <a:t>being</a:t>
            </a:r>
            <a:r>
              <a:rPr lang="sv-SE" sz="3100" dirty="0" smtClean="0"/>
              <a:t> </a:t>
            </a:r>
            <a:r>
              <a:rPr lang="sv-SE" sz="3100" dirty="0" err="1" smtClean="0"/>
              <a:t>incorrect</a:t>
            </a:r>
            <a:r>
              <a:rPr lang="sv-SE" sz="3100" dirty="0" smtClean="0"/>
              <a:t>…”</a:t>
            </a:r>
            <a:endParaRPr lang="en-US" sz="3100" dirty="0"/>
          </a:p>
        </p:txBody>
      </p:sp>
      <p:pic>
        <p:nvPicPr>
          <p:cNvPr id="44035" name="Platshållare för innehåll 3" descr="QuoteFromSolarEclipseNewsletterVol8Issue11Page5;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7113" y="1554163"/>
            <a:ext cx="7242175" cy="4525962"/>
          </a:xfrm>
        </p:spPr>
      </p:pic>
      <p:sp>
        <p:nvSpPr>
          <p:cNvPr id="5" name="Ellips 4"/>
          <p:cNvSpPr/>
          <p:nvPr/>
        </p:nvSpPr>
        <p:spPr>
          <a:xfrm>
            <a:off x="1600200" y="5334000"/>
            <a:ext cx="632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Rak 6"/>
          <p:cNvCxnSpPr/>
          <p:nvPr/>
        </p:nvCxnSpPr>
        <p:spPr>
          <a:xfrm>
            <a:off x="6967538" y="5659438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752600" y="57785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What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anchors</a:t>
            </a:r>
            <a:r>
              <a:rPr lang="sv-SE" dirty="0" smtClean="0"/>
              <a:t> are </a:t>
            </a:r>
            <a:r>
              <a:rPr lang="sv-SE" dirty="0" err="1" smtClean="0"/>
              <a:t>there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for the Olympic </a:t>
            </a:r>
            <a:r>
              <a:rPr lang="sv-SE" sz="2700" dirty="0" err="1" smtClean="0"/>
              <a:t>calendar</a:t>
            </a:r>
            <a:r>
              <a:rPr lang="sv-SE" sz="2700" dirty="0" smtClean="0"/>
              <a:t>?</a:t>
            </a:r>
            <a:endParaRPr lang="en-US" sz="2700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447800"/>
            <a:ext cx="7724775" cy="4827588"/>
          </a:xfrm>
        </p:spPr>
      </p:pic>
      <p:sp>
        <p:nvSpPr>
          <p:cNvPr id="5" name="Ellips 4"/>
          <p:cNvSpPr/>
          <p:nvPr/>
        </p:nvSpPr>
        <p:spPr>
          <a:xfrm>
            <a:off x="4343400" y="2819400"/>
            <a:ext cx="1752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 11"/>
          <p:cNvSpPr/>
          <p:nvPr/>
        </p:nvSpPr>
        <p:spPr>
          <a:xfrm>
            <a:off x="3581400" y="20574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 13"/>
          <p:cNvSpPr/>
          <p:nvPr/>
        </p:nvSpPr>
        <p:spPr>
          <a:xfrm>
            <a:off x="3352800" y="2971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Bildtext upp 14"/>
          <p:cNvSpPr/>
          <p:nvPr/>
        </p:nvSpPr>
        <p:spPr>
          <a:xfrm>
            <a:off x="4572000" y="3429000"/>
            <a:ext cx="1447800" cy="1828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/>
              <a:t>There are solar eclipses </a:t>
            </a:r>
            <a:r>
              <a:rPr lang="sv-SE" sz="1400" dirty="0" err="1"/>
              <a:t>harmonizing</a:t>
            </a:r>
            <a:r>
              <a:rPr lang="sv-SE" sz="1400" dirty="0"/>
              <a:t> with </a:t>
            </a:r>
            <a:r>
              <a:rPr lang="sv-SE" sz="1400" dirty="0" err="1"/>
              <a:t>both</a:t>
            </a:r>
            <a:r>
              <a:rPr lang="sv-SE" sz="1400" dirty="0"/>
              <a:t> 33 CE and with 29 CE</a:t>
            </a:r>
            <a:endParaRPr lang="en-US" sz="1400" dirty="0"/>
          </a:p>
        </p:txBody>
      </p:sp>
      <p:sp>
        <p:nvSpPr>
          <p:cNvPr id="45064" name="Rektangel 7"/>
          <p:cNvSpPr>
            <a:spLocks noChangeArrowheads="1"/>
          </p:cNvSpPr>
          <p:nvPr/>
        </p:nvSpPr>
        <p:spPr bwMode="auto">
          <a:xfrm>
            <a:off x="1219200" y="6211888"/>
            <a:ext cx="693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Franklin Gothic Book" pitchFamily="34" charset="0"/>
              </a:rPr>
              <a:t>For a table of other anchor points in time you may wish to study my web article at this URL: </a:t>
            </a:r>
            <a:r>
              <a:rPr lang="en-US" sz="1400">
                <a:latin typeface="Franklin Gothic Book" pitchFamily="34" charset="0"/>
                <a:hlinkClick r:id="rId3"/>
              </a:rPr>
              <a:t>http://adamoh.org/TreeOfLife.lan.io/NTCh/CrossCorrelatingHistory&amp;Astronomy.htm</a:t>
            </a:r>
            <a:r>
              <a:rPr lang="en-US" sz="14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</a:t>
            </a:r>
            <a:r>
              <a:rPr lang="sv-SE" dirty="0" err="1" smtClean="0"/>
              <a:t>historical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…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3276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"</a:t>
            </a:r>
            <a:r>
              <a:rPr lang="en-US" dirty="0" smtClean="0"/>
              <a:t>The original discovery [of the cause of eclipses] was made </a:t>
            </a:r>
            <a:r>
              <a:rPr lang="en-US" dirty="0" smtClean="0">
                <a:solidFill>
                  <a:srgbClr val="FF0000"/>
                </a:solidFill>
              </a:rPr>
              <a:t>in Greece </a:t>
            </a:r>
            <a:r>
              <a:rPr lang="en-US" dirty="0" smtClean="0"/>
              <a:t>by Thales of Miletus, who </a:t>
            </a:r>
            <a:r>
              <a:rPr lang="en-US" dirty="0" smtClean="0">
                <a:solidFill>
                  <a:srgbClr val="FF0000"/>
                </a:solidFill>
              </a:rPr>
              <a:t>in the fourth year of the 48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Olympiad foretold the eclipse of the Sun that occurred in the reign of </a:t>
            </a:r>
            <a:r>
              <a:rPr lang="en-US" dirty="0" err="1" smtClean="0">
                <a:solidFill>
                  <a:srgbClr val="FF0000"/>
                </a:solidFill>
              </a:rPr>
              <a:t>Alyattes</a:t>
            </a:r>
            <a:r>
              <a:rPr lang="en-US" dirty="0" smtClean="0"/>
              <a:t>, in the 170th year after the foundation of Rome</a:t>
            </a:r>
            <a:r>
              <a:rPr lang="en-US" b="1" dirty="0" smtClean="0"/>
              <a:t>"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Pliny</a:t>
            </a:r>
            <a:r>
              <a:rPr lang="en-US" dirty="0" smtClean="0"/>
              <a:t>, </a:t>
            </a:r>
            <a:r>
              <a:rPr lang="en-US" i="1" dirty="0" err="1" smtClean="0"/>
              <a:t>Naturalis</a:t>
            </a:r>
            <a:r>
              <a:rPr lang="en-US" i="1" dirty="0" smtClean="0"/>
              <a:t> </a:t>
            </a:r>
            <a:r>
              <a:rPr lang="en-US" i="1" dirty="0" err="1" smtClean="0"/>
              <a:t>Historia</a:t>
            </a:r>
            <a:r>
              <a:rPr lang="en-US" dirty="0" smtClean="0"/>
              <a:t>, II, 53.)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What is an Olympic </a:t>
            </a:r>
            <a:r>
              <a:rPr lang="sv-SE" dirty="0" err="1" smtClean="0"/>
              <a:t>year</a:t>
            </a:r>
            <a:r>
              <a:rPr lang="sv-SE" dirty="0" smtClean="0"/>
              <a:t>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7467600" cy="24384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b="1" dirty="0" err="1" smtClean="0"/>
              <a:t>Answer</a:t>
            </a:r>
            <a:r>
              <a:rPr lang="sv-SE" b="1" dirty="0" smtClean="0"/>
              <a:t>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The New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r>
              <a:rPr lang="sv-SE" dirty="0" err="1" smtClean="0"/>
              <a:t>begins</a:t>
            </a:r>
            <a:r>
              <a:rPr lang="sv-SE" dirty="0" smtClean="0"/>
              <a:t> </a:t>
            </a:r>
            <a:r>
              <a:rPr lang="sv-SE" dirty="0" err="1" smtClean="0"/>
              <a:t>annually</a:t>
            </a:r>
            <a:r>
              <a:rPr lang="sv-SE" dirty="0" smtClean="0"/>
              <a:t> on </a:t>
            </a:r>
            <a:r>
              <a:rPr lang="sv-SE" dirty="0" err="1" smtClean="0"/>
              <a:t>July</a:t>
            </a:r>
            <a:r>
              <a:rPr lang="sv-SE" dirty="0" smtClean="0"/>
              <a:t> 1 of a Julian </a:t>
            </a:r>
            <a:r>
              <a:rPr lang="sv-SE" dirty="0" err="1" smtClean="0"/>
              <a:t>calendar</a:t>
            </a:r>
            <a:r>
              <a:rPr lang="sv-SE" dirty="0" smtClean="0"/>
              <a:t>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b="1" dirty="0" err="1" smtClean="0"/>
              <a:t>Conclusion</a:t>
            </a:r>
            <a:r>
              <a:rPr lang="sv-SE" b="1" dirty="0" smtClean="0"/>
              <a:t>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The 4th </a:t>
            </a:r>
            <a:r>
              <a:rPr lang="sv-SE" dirty="0" err="1" smtClean="0"/>
              <a:t>year</a:t>
            </a:r>
            <a:r>
              <a:rPr lang="sv-SE" dirty="0" smtClean="0"/>
              <a:t> of the 202nd Olympiad </a:t>
            </a:r>
            <a:r>
              <a:rPr lang="sv-SE" dirty="0" err="1" smtClean="0"/>
              <a:t>began</a:t>
            </a:r>
            <a:r>
              <a:rPr lang="sv-SE" dirty="0" smtClean="0"/>
              <a:t> with </a:t>
            </a:r>
            <a:r>
              <a:rPr lang="sv-SE" dirty="0" err="1" smtClean="0"/>
              <a:t>July</a:t>
            </a:r>
            <a:r>
              <a:rPr lang="sv-SE" dirty="0" smtClean="0"/>
              <a:t> 1, 29 CE.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- Ok,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the Olympic </a:t>
            </a:r>
            <a:r>
              <a:rPr lang="sv-SE" dirty="0" err="1" smtClean="0"/>
              <a:t>calendar</a:t>
            </a:r>
            <a:r>
              <a:rPr lang="sv-SE" dirty="0" smtClean="0"/>
              <a:t> </a:t>
            </a:r>
            <a:r>
              <a:rPr lang="sv-SE" dirty="0" err="1" smtClean="0"/>
              <a:t>mean</a:t>
            </a:r>
            <a:r>
              <a:rPr lang="sv-SE" dirty="0" smtClean="0"/>
              <a:t> to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hear</a:t>
            </a:r>
            <a:r>
              <a:rPr lang="sv-SE" dirty="0" smtClean="0"/>
              <a:t> and </a:t>
            </a:r>
            <a:r>
              <a:rPr lang="sv-SE" dirty="0" err="1" smtClean="0"/>
              <a:t>now</a:t>
            </a:r>
            <a:r>
              <a:rPr lang="sv-SE" dirty="0" smtClean="0"/>
              <a:t>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Let’s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…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1600" dirty="0" smtClean="0"/>
              <a:t>the </a:t>
            </a:r>
            <a:r>
              <a:rPr lang="sv-SE" sz="1600" dirty="0" err="1" smtClean="0"/>
              <a:t>Julian/Gregorian</a:t>
            </a:r>
            <a:r>
              <a:rPr lang="sv-SE" sz="1600" dirty="0" smtClean="0"/>
              <a:t> </a:t>
            </a:r>
            <a:r>
              <a:rPr lang="sv-SE" sz="1600" dirty="0" err="1" smtClean="0"/>
              <a:t>calender</a:t>
            </a:r>
            <a:r>
              <a:rPr lang="sv-SE" sz="1600" dirty="0" smtClean="0"/>
              <a:t> and the Olympic </a:t>
            </a:r>
            <a:r>
              <a:rPr lang="sv-SE" sz="1600" dirty="0" err="1" smtClean="0"/>
              <a:t>calender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as </a:t>
            </a:r>
            <a:r>
              <a:rPr lang="sv-SE" sz="1600" dirty="0" err="1" smtClean="0"/>
              <a:t>simply</a:t>
            </a:r>
            <a:r>
              <a:rPr lang="sv-SE" sz="1600" dirty="0" smtClean="0"/>
              <a:t> </a:t>
            </a:r>
            <a:r>
              <a:rPr lang="sv-SE" sz="1600" dirty="0" err="1" smtClean="0"/>
              <a:t>two</a:t>
            </a:r>
            <a:r>
              <a:rPr lang="sv-SE" sz="1600" dirty="0" smtClean="0"/>
              <a:t> separate time </a:t>
            </a:r>
            <a:r>
              <a:rPr lang="sv-SE" sz="1600" dirty="0" err="1" smtClean="0"/>
              <a:t>zones</a:t>
            </a:r>
            <a:r>
              <a:rPr lang="sv-SE" sz="1600" dirty="0" smtClean="0"/>
              <a:t>…</a:t>
            </a:r>
            <a:endParaRPr lang="en-US" sz="1600" dirty="0"/>
          </a:p>
        </p:txBody>
      </p:sp>
      <p:pic>
        <p:nvPicPr>
          <p:cNvPr id="48131" name="Platshållare för innehåll 3" descr="TimeZoneWorl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2063" y="1554163"/>
            <a:ext cx="6772275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Can you prove, for instance, that the crucifixion fell in 31 AD, or in 33 ad, or in neither one?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Can you prove that Jesus was baptized in 27 AD, or in 29 AD, or in neither one?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What ”time </a:t>
            </a:r>
            <a:r>
              <a:rPr lang="sv-SE" dirty="0" err="1" smtClean="0"/>
              <a:t>zone</a:t>
            </a:r>
            <a:r>
              <a:rPr lang="sv-SE" dirty="0" smtClean="0"/>
              <a:t>” </a:t>
            </a:r>
            <a:r>
              <a:rPr lang="sv-SE" dirty="0" err="1" smtClean="0"/>
              <a:t>do</a:t>
            </a:r>
            <a:r>
              <a:rPr lang="sv-SE" dirty="0" smtClean="0"/>
              <a:t> you </a:t>
            </a:r>
            <a:r>
              <a:rPr lang="sv-SE" dirty="0" err="1" smtClean="0"/>
              <a:t>relate</a:t>
            </a:r>
            <a:r>
              <a:rPr lang="sv-SE" dirty="0" smtClean="0"/>
              <a:t> to?</a:t>
            </a:r>
            <a:br>
              <a:rPr lang="sv-SE" dirty="0" smtClean="0"/>
            </a:br>
            <a:r>
              <a:rPr lang="sv-SE" sz="2200" dirty="0" smtClean="0"/>
              <a:t>For </a:t>
            </a:r>
            <a:r>
              <a:rPr lang="sv-SE" sz="2200" dirty="0" err="1" smtClean="0"/>
              <a:t>instance</a:t>
            </a:r>
            <a:r>
              <a:rPr lang="sv-SE" sz="2200" dirty="0" smtClean="0"/>
              <a:t> </a:t>
            </a:r>
            <a:r>
              <a:rPr lang="sv-SE" sz="2200" dirty="0" err="1" smtClean="0"/>
              <a:t>when</a:t>
            </a:r>
            <a:r>
              <a:rPr lang="sv-SE" sz="2200" dirty="0" smtClean="0"/>
              <a:t> you </a:t>
            </a:r>
            <a:r>
              <a:rPr lang="sv-SE" sz="2200" dirty="0" err="1" smtClean="0"/>
              <a:t>wish</a:t>
            </a:r>
            <a:r>
              <a:rPr lang="sv-SE" sz="2200" dirty="0" smtClean="0"/>
              <a:t> to </a:t>
            </a:r>
            <a:r>
              <a:rPr lang="sv-SE" sz="2200" dirty="0" err="1" smtClean="0"/>
              <a:t>consider</a:t>
            </a:r>
            <a:r>
              <a:rPr lang="sv-SE" sz="2200" dirty="0" smtClean="0"/>
              <a:t> the dates given by an </a:t>
            </a:r>
            <a:r>
              <a:rPr lang="sv-SE" sz="2200" dirty="0" err="1" smtClean="0"/>
              <a:t>ancient</a:t>
            </a:r>
            <a:r>
              <a:rPr lang="sv-SE" sz="2200" dirty="0" smtClean="0"/>
              <a:t> historian </a:t>
            </a:r>
            <a:r>
              <a:rPr lang="sv-SE" sz="2200" dirty="0" err="1" smtClean="0"/>
              <a:t>such</a:t>
            </a:r>
            <a:r>
              <a:rPr lang="sv-SE" sz="2200" dirty="0" smtClean="0"/>
              <a:t> as </a:t>
            </a:r>
            <a:r>
              <a:rPr lang="sv-SE" sz="2200" dirty="0" err="1" smtClean="0"/>
              <a:t>Josephus</a:t>
            </a:r>
            <a:r>
              <a:rPr lang="sv-SE" sz="2200" dirty="0" smtClean="0"/>
              <a:t>?</a:t>
            </a:r>
            <a:endParaRPr lang="en-US" sz="22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066800" y="2895600"/>
          <a:ext cx="7162800" cy="318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46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  <a:gridCol w="32558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Julian</a:t>
                      </a:r>
                    </a:p>
                    <a:p>
                      <a:r>
                        <a:rPr lang="sv-SE" sz="1200" dirty="0" err="1" smtClean="0">
                          <a:solidFill>
                            <a:srgbClr val="FFFF00"/>
                          </a:solidFill>
                        </a:rPr>
                        <a:t>calendar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2010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2011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</a:t>
                      </a:r>
                      <a:r>
                        <a:rPr lang="sv-SE" sz="1200" baseline="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2013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2015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2016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2017</a:t>
                      </a:r>
                      <a:endParaRPr lang="en-US" sz="12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Jan-Dec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>
                          <a:solidFill>
                            <a:srgbClr val="FFFF00"/>
                          </a:solidFill>
                        </a:rPr>
                        <a:t>2018</a:t>
                      </a:r>
                      <a:endParaRPr lang="en-US" sz="12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solidFill>
                            <a:srgbClr val="C00000"/>
                          </a:solidFill>
                        </a:rPr>
                        <a:t>Olympic </a:t>
                      </a:r>
                      <a:r>
                        <a:rPr lang="sv-SE" sz="1600" dirty="0" err="1" smtClean="0">
                          <a:solidFill>
                            <a:srgbClr val="C00000"/>
                          </a:solidFill>
                        </a:rPr>
                        <a:t>calendar</a:t>
                      </a:r>
                      <a:endParaRPr lang="sv-SE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err="1" smtClean="0">
                          <a:solidFill>
                            <a:srgbClr val="C00000"/>
                          </a:solidFill>
                        </a:rPr>
                        <a:t>anchored</a:t>
                      </a: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 in the solar </a:t>
                      </a:r>
                      <a:r>
                        <a:rPr lang="sv-SE" sz="900" dirty="0" err="1" smtClean="0">
                          <a:solidFill>
                            <a:srgbClr val="C00000"/>
                          </a:solidFill>
                        </a:rPr>
                        <a:t>eclipse</a:t>
                      </a: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sv-SE" sz="900" b="1" u="sng" baseline="0" dirty="0" smtClean="0">
                          <a:solidFill>
                            <a:srgbClr val="C00000"/>
                          </a:solidFill>
                        </a:rPr>
                        <a:t>November  24, 29 CE</a:t>
                      </a:r>
                      <a:endParaRPr lang="en-US" sz="900" b="1" u="sng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697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698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solidFill>
                            <a:srgbClr val="C00000"/>
                          </a:solidFill>
                        </a:rPr>
                        <a:t>Olympic </a:t>
                      </a:r>
                      <a:r>
                        <a:rPr lang="sv-SE" sz="1600" dirty="0" err="1" smtClean="0">
                          <a:solidFill>
                            <a:srgbClr val="C00000"/>
                          </a:solidFill>
                        </a:rPr>
                        <a:t>calendar</a:t>
                      </a:r>
                      <a:endParaRPr lang="sv-SE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err="1" smtClean="0">
                          <a:solidFill>
                            <a:srgbClr val="C00000"/>
                          </a:solidFill>
                        </a:rPr>
                        <a:t>anchored</a:t>
                      </a: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 in the solar </a:t>
                      </a:r>
                      <a:r>
                        <a:rPr lang="sv-SE" sz="900" dirty="0" err="1" smtClean="0">
                          <a:solidFill>
                            <a:srgbClr val="C00000"/>
                          </a:solidFill>
                        </a:rPr>
                        <a:t>eclipse</a:t>
                      </a:r>
                      <a:r>
                        <a:rPr lang="sv-SE" sz="900" dirty="0" smtClean="0">
                          <a:solidFill>
                            <a:srgbClr val="C00000"/>
                          </a:solidFill>
                        </a:rPr>
                        <a:t> of</a:t>
                      </a:r>
                      <a:r>
                        <a:rPr lang="sv-SE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v-SE" sz="900" b="1" u="sng" baseline="0" dirty="0" err="1" smtClean="0">
                          <a:solidFill>
                            <a:srgbClr val="C00000"/>
                          </a:solidFill>
                        </a:rPr>
                        <a:t>March</a:t>
                      </a:r>
                      <a:r>
                        <a:rPr lang="sv-SE" sz="900" b="1" u="sng" baseline="0" dirty="0" smtClean="0">
                          <a:solidFill>
                            <a:srgbClr val="C00000"/>
                          </a:solidFill>
                        </a:rPr>
                        <a:t> 19,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u="sng" baseline="0" dirty="0" smtClean="0">
                          <a:solidFill>
                            <a:srgbClr val="C00000"/>
                          </a:solidFill>
                        </a:rPr>
                        <a:t>33 CE</a:t>
                      </a:r>
                      <a:endParaRPr lang="en-US" sz="900" b="1" u="sng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sv-SE" sz="1000" dirty="0" smtClean="0"/>
                        <a:t>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000" dirty="0" err="1" smtClean="0"/>
                        <a:t>Jul-Jun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year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000" dirty="0" smtClean="0"/>
                        <a:t> of </a:t>
                      </a:r>
                      <a:r>
                        <a:rPr lang="sv-SE" sz="1000" baseline="0" dirty="0" err="1" smtClean="0"/>
                        <a:t>cycle</a:t>
                      </a:r>
                      <a:r>
                        <a:rPr lang="sv-SE" sz="1000" baseline="0" dirty="0" smtClean="0"/>
                        <a:t> </a:t>
                      </a:r>
                      <a:r>
                        <a:rPr lang="sv-SE" sz="1000" baseline="0" dirty="0" err="1" smtClean="0"/>
                        <a:t>number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697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v-SE" sz="1400" dirty="0" smtClean="0">
                          <a:solidFill>
                            <a:srgbClr val="C00000"/>
                          </a:solidFill>
                        </a:rPr>
                        <a:t>698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699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 err="1" smtClean="0"/>
              <a:t>Which</a:t>
            </a:r>
            <a:r>
              <a:rPr lang="sv-SE" sz="3200" dirty="0" smtClean="0"/>
              <a:t> </a:t>
            </a:r>
            <a:r>
              <a:rPr lang="sv-SE" sz="3200" dirty="0" err="1" smtClean="0"/>
              <a:t>anchor</a:t>
            </a:r>
            <a:r>
              <a:rPr lang="sv-SE" sz="3200" dirty="0" smtClean="0"/>
              <a:t> is </a:t>
            </a:r>
            <a:r>
              <a:rPr lang="sv-SE" sz="3200" dirty="0" err="1" smtClean="0"/>
              <a:t>placing</a:t>
            </a:r>
            <a:r>
              <a:rPr lang="sv-SE" sz="3200" dirty="0" smtClean="0"/>
              <a:t> the Olympic </a:t>
            </a:r>
            <a:r>
              <a:rPr lang="sv-SE" sz="3200" dirty="0" err="1" smtClean="0"/>
              <a:t>calendar</a:t>
            </a:r>
            <a:r>
              <a:rPr lang="sv-SE" sz="3200" dirty="0" smtClean="0"/>
              <a:t> </a:t>
            </a:r>
            <a:r>
              <a:rPr lang="sv-SE" sz="3200" dirty="0" err="1" smtClean="0"/>
              <a:t>correctly</a:t>
            </a:r>
            <a:r>
              <a:rPr lang="sv-SE" sz="3200" dirty="0" smtClean="0"/>
              <a:t> in time?</a:t>
            </a:r>
            <a:endParaRPr lang="en-US" sz="32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838200" y="1524000"/>
          <a:ext cx="7454901" cy="462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"/>
                <a:gridCol w="762000"/>
                <a:gridCol w="4768850"/>
                <a:gridCol w="806450"/>
                <a:gridCol w="279401"/>
              </a:tblGrid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Olympic </a:t>
                      </a:r>
                      <a:r>
                        <a:rPr lang="sv-SE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begin</a:t>
                      </a:r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with </a:t>
                      </a:r>
                      <a:r>
                        <a:rPr lang="sv-SE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  <a:r>
                        <a:rPr lang="sv-SE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sv-SE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[of the Julian </a:t>
                      </a:r>
                      <a:r>
                        <a:rPr lang="sv-SE" sz="9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r>
                        <a:rPr lang="sv-SE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Olympiad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</a:t>
                      </a:r>
                      <a:r>
                        <a:rPr lang="sv-SE" sz="1100" b="0" i="1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Based</a:t>
                      </a:r>
                      <a:r>
                        <a:rPr lang="sv-SE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</a:t>
                      </a:r>
                      <a:r>
                        <a:rPr lang="sv-SE" sz="1100" b="0" i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 CE</a:t>
                      </a:r>
                      <a:r>
                        <a:rPr lang="sv-SE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dirty="0" err="1" smtClean="0"/>
                        <a:t>Which</a:t>
                      </a:r>
                      <a:r>
                        <a:rPr lang="sv-SE" sz="2000" dirty="0" smtClean="0"/>
                        <a:t> of </a:t>
                      </a:r>
                      <a:r>
                        <a:rPr lang="sv-SE" sz="2000" dirty="0" err="1" smtClean="0"/>
                        <a:t>these</a:t>
                      </a:r>
                      <a:r>
                        <a:rPr lang="sv-SE" sz="2000" dirty="0" smtClean="0"/>
                        <a:t> </a:t>
                      </a:r>
                      <a:r>
                        <a:rPr lang="sv-SE" sz="2000" dirty="0" err="1" smtClean="0"/>
                        <a:t>two</a:t>
                      </a:r>
                      <a:r>
                        <a:rPr lang="sv-SE" sz="2000" dirty="0" smtClean="0"/>
                        <a:t> </a:t>
                      </a:r>
                      <a:r>
                        <a:rPr lang="sv-SE" sz="2000" dirty="0" err="1" smtClean="0"/>
                        <a:t>anchors</a:t>
                      </a:r>
                      <a:r>
                        <a:rPr lang="sv-SE" sz="2000" dirty="0" smtClean="0"/>
                        <a:t> is </a:t>
                      </a:r>
                      <a:r>
                        <a:rPr lang="sv-SE" sz="2000" dirty="0" err="1" smtClean="0"/>
                        <a:t>placing</a:t>
                      </a:r>
                      <a:r>
                        <a:rPr lang="sv-SE" sz="2000" dirty="0" smtClean="0"/>
                        <a:t> the Olympic </a:t>
                      </a:r>
                      <a:r>
                        <a:rPr lang="sv-SE" sz="2000" dirty="0" err="1" smtClean="0"/>
                        <a:t>calendar</a:t>
                      </a:r>
                      <a:r>
                        <a:rPr lang="sv-SE" sz="2000" dirty="0" smtClean="0"/>
                        <a:t> </a:t>
                      </a:r>
                      <a:r>
                        <a:rPr lang="sv-SE" sz="2000" dirty="0" err="1" smtClean="0"/>
                        <a:t>correctly</a:t>
                      </a:r>
                      <a:r>
                        <a:rPr lang="sv-SE" sz="2000" dirty="0" smtClean="0"/>
                        <a:t> in time?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II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Olympiad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[</a:t>
                      </a:r>
                      <a:r>
                        <a:rPr lang="sv-SE" sz="1100" b="0" i="1" u="none" strike="noStrike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Based</a:t>
                      </a:r>
                      <a:r>
                        <a:rPr lang="sv-SE" sz="1100" b="0" i="1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on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1" u="none" strike="noStrik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33 CE</a:t>
                      </a:r>
                      <a:r>
                        <a:rPr lang="sv-SE" sz="1100" b="0" i="1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9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194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85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585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5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sv-SE" sz="1000" b="0" i="1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[BCE]</a:t>
                      </a:r>
                      <a:endParaRPr lang="en-US" sz="1000" b="0" i="1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000" b="0" i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[CE]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677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July, 5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July, 9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July, 13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July, 17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July, 21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July, 25 CE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201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1</a:t>
                      </a:r>
                      <a:r>
                        <a:rPr lang="sv-SE" sz="11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26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202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27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28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July, </a:t>
                      </a:r>
                      <a:r>
                        <a:rPr lang="en-US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29</a:t>
                      </a:r>
                      <a:r>
                        <a:rPr lang="en-US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Wingdings" pitchFamily="2" charset="2"/>
                        </a:rPr>
                        <a:t>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Phlegon’s solar eclipse of November 24, 29 CE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sym typeface="Wingdings" pitchFamily="2" charset="2"/>
                        </a:rPr>
                        <a:t>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sng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202</a:t>
                      </a:r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  <a:sym typeface="Wingdings" pitchFamily="2" charset="2"/>
                        </a:rPr>
                        <a:t></a:t>
                      </a:r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  </a:t>
                      </a:r>
                      <a:r>
                        <a:rPr lang="en-US" sz="1200" b="1" i="0" u="none" strike="sng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Phlegon’s solar eclipse of March 19, 33 CE</a:t>
                      </a: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sym typeface="Wingdings" pitchFamily="2" charset="2"/>
                        </a:rPr>
                        <a:t></a:t>
                      </a:r>
                      <a:endParaRPr lang="en-US" sz="1100" b="0" i="0" u="none" strike="noStrike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sng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sngStrike" dirty="0">
                          <a:solidFill>
                            <a:srgbClr val="7030A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July, </a:t>
                      </a:r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33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203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sng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sng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smtClean="0"/>
              <a:t>What </a:t>
            </a:r>
            <a:r>
              <a:rPr lang="sv-SE" sz="2400" dirty="0" err="1" smtClean="0"/>
              <a:t>reality</a:t>
            </a:r>
            <a:r>
              <a:rPr lang="sv-SE" sz="2400" dirty="0" smtClean="0"/>
              <a:t>, </a:t>
            </a:r>
            <a:r>
              <a:rPr lang="sv-SE" sz="2400" dirty="0" err="1" smtClean="0"/>
              <a:t>if</a:t>
            </a:r>
            <a:r>
              <a:rPr lang="sv-SE" sz="2400" dirty="0" smtClean="0"/>
              <a:t> </a:t>
            </a:r>
            <a:r>
              <a:rPr lang="sv-SE" sz="2400" dirty="0" err="1" smtClean="0"/>
              <a:t>any</a:t>
            </a:r>
            <a:r>
              <a:rPr lang="sv-SE" sz="2400" dirty="0" smtClean="0"/>
              <a:t>, is </a:t>
            </a:r>
            <a:r>
              <a:rPr lang="sv-SE" sz="2400" dirty="0" err="1" smtClean="0"/>
              <a:t>behind</a:t>
            </a:r>
            <a:r>
              <a:rPr lang="sv-SE" sz="2400" dirty="0" smtClean="0"/>
              <a:t> the dates you </a:t>
            </a:r>
            <a:r>
              <a:rPr lang="sv-SE" sz="2400" dirty="0" err="1" smtClean="0"/>
              <a:t>find</a:t>
            </a:r>
            <a:r>
              <a:rPr lang="sv-SE" sz="2400" dirty="0" smtClean="0"/>
              <a:t> in your </a:t>
            </a:r>
            <a:r>
              <a:rPr lang="sv-SE" sz="2400" dirty="0" err="1" smtClean="0"/>
              <a:t>own</a:t>
            </a:r>
            <a:r>
              <a:rPr lang="sv-SE" sz="2400" dirty="0" smtClean="0"/>
              <a:t> </a:t>
            </a:r>
            <a:r>
              <a:rPr lang="sv-SE" sz="2400" dirty="0" err="1" smtClean="0"/>
              <a:t>books</a:t>
            </a:r>
            <a:r>
              <a:rPr lang="sv-SE" sz="2400" dirty="0" smtClean="0"/>
              <a:t> and in your </a:t>
            </a:r>
            <a:r>
              <a:rPr lang="sv-SE" sz="2400" dirty="0" err="1" smtClean="0"/>
              <a:t>own</a:t>
            </a:r>
            <a:r>
              <a:rPr lang="sv-SE" sz="2400" dirty="0" smtClean="0"/>
              <a:t> Bible?</a:t>
            </a:r>
            <a:endParaRPr lang="en-US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3200400"/>
            <a:ext cx="7391400" cy="26670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v-SE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err="1" smtClean="0"/>
              <a:t>What’s</a:t>
            </a:r>
            <a:r>
              <a:rPr lang="sv-SE" dirty="0" smtClean="0"/>
              <a:t> the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authors</a:t>
            </a:r>
            <a:r>
              <a:rPr lang="sv-SE" dirty="0" smtClean="0"/>
              <a:t> of history are </a:t>
            </a:r>
            <a:r>
              <a:rPr lang="sv-SE" dirty="0" err="1" smtClean="0"/>
              <a:t>basing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dates, </a:t>
            </a:r>
            <a:r>
              <a:rPr lang="sv-SE" dirty="0" err="1" smtClean="0"/>
              <a:t>calendars</a:t>
            </a:r>
            <a:r>
              <a:rPr lang="sv-SE" dirty="0" smtClean="0"/>
              <a:t>, and time </a:t>
            </a:r>
            <a:r>
              <a:rPr lang="sv-SE" dirty="0" err="1" smtClean="0"/>
              <a:t>concepts</a:t>
            </a:r>
            <a:r>
              <a:rPr lang="sv-SE" dirty="0" smtClean="0"/>
              <a:t> </a:t>
            </a:r>
            <a:r>
              <a:rPr lang="sv-SE" dirty="0" err="1" smtClean="0"/>
              <a:t>generally</a:t>
            </a:r>
            <a:r>
              <a:rPr lang="sv-SE" dirty="0" smtClean="0"/>
              <a:t>,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something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that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by the original </a:t>
            </a:r>
            <a:r>
              <a:rPr lang="sv-SE" dirty="0" err="1" smtClean="0"/>
              <a:t>source</a:t>
            </a:r>
            <a:r>
              <a:rPr lang="sv-SE" dirty="0" smtClean="0"/>
              <a:t>? </a:t>
            </a:r>
            <a:r>
              <a:rPr lang="sv-SE" dirty="0" err="1" smtClean="0"/>
              <a:t>Confusion</a:t>
            </a:r>
            <a:r>
              <a:rPr lang="sv-SE" dirty="0" smtClean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err="1" smtClean="0"/>
              <a:t>Ditto</a:t>
            </a:r>
            <a:r>
              <a:rPr lang="sv-SE" dirty="0" smtClean="0"/>
              <a:t> for the translators of the Bible, be </a:t>
            </a:r>
            <a:r>
              <a:rPr lang="sv-SE" dirty="0" err="1" smtClean="0"/>
              <a:t>such</a:t>
            </a:r>
            <a:r>
              <a:rPr lang="sv-SE" dirty="0" smtClean="0"/>
              <a:t> </a:t>
            </a:r>
            <a:r>
              <a:rPr lang="sv-SE" dirty="0" err="1" smtClean="0"/>
              <a:t>ever</a:t>
            </a:r>
            <a:r>
              <a:rPr lang="sv-SE" dirty="0" smtClean="0"/>
              <a:t> so </a:t>
            </a:r>
            <a:r>
              <a:rPr lang="sv-SE" dirty="0" err="1" smtClean="0"/>
              <a:t>honest</a:t>
            </a:r>
            <a:r>
              <a:rPr lang="sv-SE" dirty="0" smtClean="0"/>
              <a:t> and </a:t>
            </a:r>
            <a:r>
              <a:rPr lang="sv-SE" dirty="0" err="1" smtClean="0"/>
              <a:t>sincere</a:t>
            </a:r>
            <a:r>
              <a:rPr lang="sv-SE" dirty="0" smtClean="0"/>
              <a:t>, and </a:t>
            </a:r>
            <a:r>
              <a:rPr lang="sv-SE" dirty="0" err="1" smtClean="0"/>
              <a:t>doing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best </a:t>
            </a:r>
            <a:r>
              <a:rPr lang="sv-SE" dirty="0" err="1" smtClean="0"/>
              <a:t>towards</a:t>
            </a:r>
            <a:r>
              <a:rPr lang="sv-SE" dirty="0" smtClean="0"/>
              <a:t> a </a:t>
            </a:r>
            <a:r>
              <a:rPr lang="sv-SE" dirty="0" err="1" smtClean="0"/>
              <a:t>perfect</a:t>
            </a:r>
            <a:r>
              <a:rPr lang="sv-SE" dirty="0" smtClean="0"/>
              <a:t> </a:t>
            </a:r>
            <a:r>
              <a:rPr lang="sv-SE" dirty="0" err="1" smtClean="0"/>
              <a:t>translation</a:t>
            </a:r>
            <a:r>
              <a:rPr lang="sv-SE" dirty="0" smtClean="0"/>
              <a:t> of the Bible? </a:t>
            </a:r>
            <a:r>
              <a:rPr lang="sv-SE" dirty="0" err="1" smtClean="0"/>
              <a:t>Yet</a:t>
            </a:r>
            <a:r>
              <a:rPr lang="sv-SE" dirty="0" smtClean="0"/>
              <a:t>, not </a:t>
            </a:r>
            <a:r>
              <a:rPr lang="sv-SE" dirty="0" err="1" smtClean="0"/>
              <a:t>having</a:t>
            </a:r>
            <a:r>
              <a:rPr lang="sv-SE" dirty="0" smtClean="0"/>
              <a:t> the </a:t>
            </a:r>
            <a:r>
              <a:rPr lang="sv-SE" dirty="0" err="1" smtClean="0"/>
              <a:t>necessary</a:t>
            </a:r>
            <a:r>
              <a:rPr lang="sv-SE" dirty="0" smtClean="0"/>
              <a:t> </a:t>
            </a:r>
            <a:r>
              <a:rPr lang="sv-SE" dirty="0" err="1" smtClean="0"/>
              <a:t>tools</a:t>
            </a:r>
            <a:r>
              <a:rPr lang="sv-SE" dirty="0" smtClean="0"/>
              <a:t> for </a:t>
            </a:r>
            <a:r>
              <a:rPr lang="sv-SE" dirty="0" err="1" smtClean="0"/>
              <a:t>accomplishing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wish</a:t>
            </a:r>
            <a:r>
              <a:rPr lang="sv-SE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 smtClean="0"/>
              <a:t>What </a:t>
            </a:r>
            <a:r>
              <a:rPr lang="sv-SE" sz="3200" dirty="0" err="1" smtClean="0"/>
              <a:t>difference</a:t>
            </a:r>
            <a:r>
              <a:rPr lang="sv-SE" sz="3200" dirty="0" smtClean="0"/>
              <a:t> </a:t>
            </a:r>
            <a:r>
              <a:rPr lang="sv-SE" sz="3200" dirty="0" err="1" smtClean="0"/>
              <a:t>does</a:t>
            </a:r>
            <a:r>
              <a:rPr lang="sv-SE" sz="3200" dirty="0" smtClean="0"/>
              <a:t> it make to you?</a:t>
            </a:r>
            <a:endParaRPr lang="en-US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914400"/>
          </a:xfrm>
        </p:spPr>
        <p:txBody>
          <a:bodyPr>
            <a:normAutofit fontScale="92500" lnSpcReduction="20000"/>
          </a:bodyPr>
          <a:lstStyle/>
          <a:p>
            <a:pPr marL="231775" indent="-231775" fontAlgn="auto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v-SE" dirty="0" err="1" smtClean="0"/>
              <a:t>If</a:t>
            </a:r>
            <a:r>
              <a:rPr lang="sv-SE" dirty="0" smtClean="0"/>
              <a:t> Caesar Augustus </a:t>
            </a:r>
            <a:r>
              <a:rPr lang="sv-SE" dirty="0" err="1" smtClean="0"/>
              <a:t>died</a:t>
            </a:r>
            <a:r>
              <a:rPr lang="sv-SE" dirty="0" smtClean="0"/>
              <a:t> in 10 CE </a:t>
            </a:r>
            <a:r>
              <a:rPr lang="sv-SE" strike="sngStrike" dirty="0" smtClean="0">
                <a:solidFill>
                  <a:srgbClr val="C00000"/>
                </a:solidFill>
              </a:rPr>
              <a:t>or in 14 CE</a:t>
            </a:r>
            <a:r>
              <a:rPr lang="sv-SE" dirty="0" smtClean="0"/>
              <a:t>?</a:t>
            </a:r>
          </a:p>
          <a:p>
            <a:pPr marL="231775" indent="-231775" fontAlgn="auto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v-SE" dirty="0" err="1" smtClean="0"/>
              <a:t>If</a:t>
            </a:r>
            <a:r>
              <a:rPr lang="sv-SE" dirty="0" smtClean="0"/>
              <a:t> you are </a:t>
            </a:r>
            <a:r>
              <a:rPr lang="sv-SE" dirty="0" err="1" smtClean="0"/>
              <a:t>reading</a:t>
            </a:r>
            <a:r>
              <a:rPr lang="sv-SE" dirty="0" smtClean="0"/>
              <a:t> a Bible </a:t>
            </a:r>
            <a:r>
              <a:rPr lang="sv-SE" dirty="0" err="1" smtClean="0"/>
              <a:t>translation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flawed</a:t>
            </a:r>
            <a:r>
              <a:rPr lang="sv-SE" dirty="0" smtClean="0"/>
              <a:t> time </a:t>
            </a:r>
            <a:r>
              <a:rPr lang="sv-SE" dirty="0" err="1" smtClean="0"/>
              <a:t>references</a:t>
            </a:r>
            <a:r>
              <a:rPr lang="sv-SE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FF0000"/>
                </a:solidFill>
              </a:rPr>
              <a:t>Question: </a:t>
            </a:r>
            <a:r>
              <a:rPr lang="sv-SE" sz="2400" dirty="0" err="1" smtClean="0"/>
              <a:t>Which</a:t>
            </a:r>
            <a:r>
              <a:rPr lang="sv-SE" sz="2400" dirty="0" smtClean="0"/>
              <a:t> Julian </a:t>
            </a:r>
            <a:r>
              <a:rPr lang="sv-SE" sz="2400" dirty="0" err="1" smtClean="0"/>
              <a:t>year</a:t>
            </a:r>
            <a:r>
              <a:rPr lang="sv-SE" sz="2400" dirty="0" smtClean="0"/>
              <a:t> </a:t>
            </a:r>
            <a:r>
              <a:rPr lang="sv-SE" sz="2400" dirty="0" err="1" smtClean="0"/>
              <a:t>correspond</a:t>
            </a:r>
            <a:r>
              <a:rPr lang="sv-SE" sz="2400" dirty="0" smtClean="0"/>
              <a:t> to </a:t>
            </a:r>
            <a:br>
              <a:rPr lang="sv-SE" sz="2400" dirty="0" smtClean="0"/>
            </a:br>
            <a:r>
              <a:rPr lang="sv-SE" sz="2400" dirty="0" smtClean="0"/>
              <a:t>the 1st </a:t>
            </a:r>
            <a:r>
              <a:rPr lang="sv-SE" sz="2400" dirty="0" err="1" smtClean="0"/>
              <a:t>year</a:t>
            </a:r>
            <a:r>
              <a:rPr lang="sv-SE" sz="2400" dirty="0" smtClean="0"/>
              <a:t> of the 187th Olympiad?</a:t>
            </a:r>
            <a:endParaRPr lang="en-US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Step 2 of 4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final </a:t>
            </a:r>
            <a:r>
              <a:rPr lang="sv-SE" dirty="0" err="1" smtClean="0"/>
              <a:t>point</a:t>
            </a:r>
            <a:r>
              <a:rPr lang="sv-SE" dirty="0" smtClean="0"/>
              <a:t> of </a:t>
            </a:r>
            <a:r>
              <a:rPr lang="sv-SE" dirty="0" err="1" smtClean="0"/>
              <a:t>proof</a:t>
            </a:r>
            <a:r>
              <a:rPr lang="sv-SE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b="1" dirty="0" err="1" smtClean="0">
                <a:solidFill>
                  <a:srgbClr val="FF0000"/>
                </a:solidFill>
              </a:rPr>
              <a:t>Answer</a:t>
            </a:r>
            <a:r>
              <a:rPr lang="sv-SE" b="1" dirty="0" smtClean="0">
                <a:solidFill>
                  <a:srgbClr val="FF0000"/>
                </a:solidFill>
              </a:rPr>
              <a:t>: </a:t>
            </a:r>
            <a:r>
              <a:rPr lang="sv-SE" sz="2200" dirty="0" smtClean="0"/>
              <a:t>The </a:t>
            </a:r>
            <a:r>
              <a:rPr lang="sv-SE" sz="2200" dirty="0" err="1" smtClean="0"/>
              <a:t>year</a:t>
            </a:r>
            <a:r>
              <a:rPr lang="sv-SE" sz="2200" dirty="0" smtClean="0"/>
              <a:t> that </a:t>
            </a:r>
            <a:r>
              <a:rPr lang="sv-SE" sz="2200" dirty="0" err="1" smtClean="0"/>
              <a:t>began</a:t>
            </a:r>
            <a:r>
              <a:rPr lang="sv-SE" sz="2200" dirty="0" smtClean="0"/>
              <a:t> </a:t>
            </a:r>
            <a:r>
              <a:rPr lang="sv-SE" sz="2200" dirty="0" err="1" smtClean="0"/>
              <a:t>July</a:t>
            </a:r>
            <a:r>
              <a:rPr lang="sv-SE" sz="2200" dirty="0" smtClean="0"/>
              <a:t> 1, 35 BCE </a:t>
            </a:r>
            <a:r>
              <a:rPr lang="sv-SE" sz="2200" dirty="0" err="1" smtClean="0"/>
              <a:t>corresponds</a:t>
            </a:r>
            <a:r>
              <a:rPr lang="sv-SE" sz="2200" dirty="0" smtClean="0"/>
              <a:t> to the 1st </a:t>
            </a:r>
            <a:r>
              <a:rPr lang="sv-SE" sz="2200" dirty="0" err="1" smtClean="0"/>
              <a:t>year</a:t>
            </a:r>
            <a:r>
              <a:rPr lang="sv-SE" sz="2200" dirty="0" smtClean="0"/>
              <a:t> of the 187th Olympiad</a:t>
            </a:r>
            <a:endParaRPr lang="en-US" sz="2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 simple calculation using numbers: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</a:t>
            </a:r>
            <a:r>
              <a:rPr lang="en-US" dirty="0"/>
              <a:t>202*4) – (186*4) = 808 – 744 = 64 </a:t>
            </a:r>
            <a:r>
              <a:rPr lang="en-US" dirty="0" smtClean="0"/>
              <a:t>years.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30 </a:t>
            </a:r>
            <a:r>
              <a:rPr lang="en-US" dirty="0"/>
              <a:t>CE – 64 </a:t>
            </a:r>
            <a:r>
              <a:rPr lang="en-US" dirty="0" smtClean="0"/>
              <a:t>years = </a:t>
            </a:r>
            <a:r>
              <a:rPr lang="en-US" dirty="0"/>
              <a:t>-34 = 35 </a:t>
            </a:r>
            <a:r>
              <a:rPr lang="en-US" dirty="0" smtClean="0"/>
              <a:t>BCE 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2000" dirty="0" smtClean="0"/>
              <a:t>A </a:t>
            </a:r>
            <a:r>
              <a:rPr lang="sv-SE" sz="2000" dirty="0" err="1" smtClean="0"/>
              <a:t>simpler</a:t>
            </a:r>
            <a:r>
              <a:rPr lang="sv-SE" sz="2000" dirty="0" smtClean="0"/>
              <a:t> and </a:t>
            </a:r>
            <a:r>
              <a:rPr lang="sv-SE" sz="2000" dirty="0" err="1" smtClean="0"/>
              <a:t>easier</a:t>
            </a:r>
            <a:r>
              <a:rPr lang="sv-SE" sz="2000" dirty="0" smtClean="0"/>
              <a:t> </a:t>
            </a:r>
            <a:r>
              <a:rPr lang="sv-SE" sz="2000" dirty="0" err="1" smtClean="0"/>
              <a:t>way</a:t>
            </a:r>
            <a:r>
              <a:rPr lang="sv-SE" sz="2000" dirty="0" smtClean="0"/>
              <a:t> of </a:t>
            </a:r>
            <a:r>
              <a:rPr lang="sv-SE" sz="2000" dirty="0" err="1" smtClean="0"/>
              <a:t>reckoning</a:t>
            </a:r>
            <a:r>
              <a:rPr lang="sv-SE" sz="2000" dirty="0" smtClean="0"/>
              <a:t>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the same </a:t>
            </a:r>
            <a:r>
              <a:rPr lang="sv-SE" sz="2000" dirty="0" err="1" smtClean="0"/>
              <a:t>year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300" dirty="0" err="1" smtClean="0"/>
              <a:t>using</a:t>
            </a:r>
            <a:r>
              <a:rPr lang="sv-SE" sz="1300" dirty="0" smtClean="0"/>
              <a:t> a table – Three </a:t>
            </a:r>
            <a:r>
              <a:rPr lang="sv-SE" sz="1300" dirty="0" err="1" smtClean="0"/>
              <a:t>ways</a:t>
            </a:r>
            <a:r>
              <a:rPr lang="sv-SE" sz="1300" dirty="0" smtClean="0"/>
              <a:t> of </a:t>
            </a:r>
            <a:r>
              <a:rPr lang="sv-SE" sz="1300" dirty="0" err="1" smtClean="0"/>
              <a:t>reckoning</a:t>
            </a:r>
            <a:r>
              <a:rPr lang="sv-SE" sz="1300" dirty="0" smtClean="0"/>
              <a:t> </a:t>
            </a:r>
            <a:r>
              <a:rPr lang="sv-SE" sz="1300" dirty="0" err="1" smtClean="0"/>
              <a:t>years</a:t>
            </a:r>
            <a:r>
              <a:rPr lang="sv-SE" sz="1300" dirty="0" smtClean="0"/>
              <a:t> </a:t>
            </a:r>
            <a:r>
              <a:rPr lang="sv-SE" sz="1300" dirty="0" err="1" smtClean="0"/>
              <a:t>between</a:t>
            </a:r>
            <a:r>
              <a:rPr lang="sv-SE" sz="1300" dirty="0" smtClean="0"/>
              <a:t> </a:t>
            </a:r>
            <a:r>
              <a:rPr lang="sv-SE" sz="1300" dirty="0" err="1" smtClean="0"/>
              <a:t>two</a:t>
            </a:r>
            <a:r>
              <a:rPr lang="sv-SE" sz="1300" dirty="0" smtClean="0"/>
              <a:t> </a:t>
            </a:r>
            <a:r>
              <a:rPr lang="sv-SE" sz="1300" dirty="0" err="1" smtClean="0"/>
              <a:t>dated</a:t>
            </a:r>
            <a:r>
              <a:rPr lang="sv-SE" sz="1300" dirty="0" smtClean="0"/>
              <a:t> events</a:t>
            </a:r>
            <a:endParaRPr lang="en-US" sz="13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766560" cy="4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33400"/>
                <a:gridCol w="228600"/>
                <a:gridCol w="4953000"/>
                <a:gridCol w="213360"/>
              </a:tblGrid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Julian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Olympic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Dated</a:t>
                      </a:r>
                      <a:r>
                        <a:rPr lang="sv-SE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events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 2, 3… 64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" anchor="ctr"/>
                </a:tc>
              </a:tr>
              <a:tr h="65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battle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Actium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concluded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Augusti 12 in the 1st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the 187th Olympiad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Phlegon’s solar eclipse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No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vember  24, 29 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do I need to know the beginning of the 187</a:t>
            </a:r>
            <a:r>
              <a:rPr lang="en-US" baseline="30000" dirty="0" smtClean="0"/>
              <a:t>th</a:t>
            </a:r>
            <a:r>
              <a:rPr lang="en-US" dirty="0" smtClean="0"/>
              <a:t> Olympiad relative to the Julian calendar? 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0600" y="2971800"/>
            <a:ext cx="7239000" cy="3276600"/>
          </a:xfrm>
        </p:spPr>
        <p:txBody>
          <a:bodyPr>
            <a:normAutofit fontScale="62500" lnSpcReduction="200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u="sng" dirty="0" smtClean="0">
                <a:hlinkClick r:id="rId2" action="ppaction://hlinkfile"/>
              </a:rPr>
              <a:t>Josephus</a:t>
            </a:r>
            <a:r>
              <a:rPr lang="en-US" dirty="0" smtClean="0"/>
              <a:t> is giving reference to </a:t>
            </a:r>
            <a:r>
              <a:rPr lang="en-US" b="1" i="1" dirty="0" smtClean="0">
                <a:solidFill>
                  <a:srgbClr val="FF0000"/>
                </a:solidFill>
              </a:rPr>
              <a:t>the 1</a:t>
            </a:r>
            <a:r>
              <a:rPr lang="en-US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b="1" i="1" dirty="0" smtClean="0">
                <a:solidFill>
                  <a:srgbClr val="FF0000"/>
                </a:solidFill>
              </a:rPr>
              <a:t> year of the 187</a:t>
            </a:r>
            <a:r>
              <a:rPr lang="en-US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b="1" i="1" dirty="0" smtClean="0">
                <a:solidFill>
                  <a:srgbClr val="FF0000"/>
                </a:solidFill>
              </a:rPr>
              <a:t> Olympiad </a:t>
            </a:r>
            <a:r>
              <a:rPr lang="en-US" dirty="0" smtClean="0"/>
              <a:t>when dating the conclusion of the battle between Caesar and Mark </a:t>
            </a:r>
            <a:r>
              <a:rPr lang="en-US" dirty="0" err="1" smtClean="0"/>
              <a:t>Atony</a:t>
            </a:r>
            <a:r>
              <a:rPr lang="en-US" dirty="0" smtClean="0"/>
              <a:t>. That battle began with </a:t>
            </a:r>
            <a:r>
              <a:rPr lang="en-US" u="sng" dirty="0" smtClean="0">
                <a:hlinkClick r:id="rId3"/>
              </a:rPr>
              <a:t>the battle at Actium</a:t>
            </a:r>
            <a:r>
              <a:rPr lang="en-US" dirty="0" smtClean="0"/>
              <a:t> on September 2 in the year prior to the year when the battle at Actium was concluded on August 12 when Cleopatra died. According to the words of </a:t>
            </a:r>
            <a:r>
              <a:rPr lang="en-US" u="sng" dirty="0" smtClean="0">
                <a:hlinkClick r:id="rId4" action="ppaction://hlinkfile"/>
              </a:rPr>
              <a:t>Josephus</a:t>
            </a:r>
            <a:r>
              <a:rPr lang="en-US" dirty="0" smtClean="0"/>
              <a:t>: “The battle… fell into the 187th Olympiad…;” and also…</a:t>
            </a:r>
          </a:p>
          <a:p>
            <a:pPr marL="514350" indent="-514350" fontAlgn="auto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u="sng" dirty="0" smtClean="0">
                <a:hlinkClick r:id="rId5" action="ppaction://hlinkfile"/>
              </a:rPr>
              <a:t>Suetonius</a:t>
            </a:r>
            <a:r>
              <a:rPr lang="en-US" dirty="0" smtClean="0"/>
              <a:t> provides that </a:t>
            </a:r>
            <a:r>
              <a:rPr lang="en-US" b="1" dirty="0" smtClean="0"/>
              <a:t>Caesar Augustus “ruled the State… by himself for </a:t>
            </a:r>
            <a:r>
              <a:rPr lang="en-US" b="1" i="1" dirty="0" smtClean="0">
                <a:solidFill>
                  <a:srgbClr val="FF0000"/>
                </a:solidFill>
              </a:rPr>
              <a:t>forty-four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b="1" dirty="0" smtClean="0">
                <a:solidFill>
                  <a:srgbClr val="FF0000"/>
                </a:solidFill>
              </a:rPr>
              <a:t>years</a:t>
            </a:r>
            <a:r>
              <a:rPr lang="en-US" dirty="0" smtClean="0"/>
              <a:t> before]</a:t>
            </a:r>
            <a:r>
              <a:rPr lang="en-US" b="1" dirty="0" smtClean="0"/>
              <a:t> he died…  </a:t>
            </a:r>
            <a:r>
              <a:rPr lang="en-US" b="1" i="1" dirty="0" smtClean="0">
                <a:solidFill>
                  <a:srgbClr val="FF0000"/>
                </a:solidFill>
              </a:rPr>
              <a:t>on the fourteenth day before the Kalends of September </a:t>
            </a:r>
            <a:r>
              <a:rPr lang="en-US" b="1" i="1" dirty="0" smtClean="0"/>
              <a:t>at the ninth hour…” </a:t>
            </a:r>
            <a:r>
              <a:rPr lang="en-US" dirty="0" smtClean="0"/>
              <a:t>[that is, on </a:t>
            </a:r>
            <a:r>
              <a:rPr lang="en-US" b="1" dirty="0" smtClean="0">
                <a:solidFill>
                  <a:srgbClr val="FF0000"/>
                </a:solidFill>
              </a:rPr>
              <a:t>August 19 </a:t>
            </a:r>
            <a:r>
              <a:rPr lang="en-US" dirty="0" smtClean="0"/>
              <a:t>between 2 and 3 PM.]</a:t>
            </a:r>
            <a:endParaRPr lang="en-US" dirty="0"/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(Cf. </a:t>
            </a:r>
            <a:r>
              <a:rPr lang="en-US" sz="1800" dirty="0" smtClean="0">
                <a:hlinkClick r:id="rId6"/>
              </a:rPr>
              <a:t>http://adamoh.org/TreeOfLife.lan.io/NTCh/AugustusDateCalculations.htm#AugustusReignBegan</a:t>
            </a:r>
            <a:r>
              <a:rPr lang="en-US" sz="1800" dirty="0" smtClean="0"/>
              <a:t> 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When began Augustus’ 44 years  of ruling the State by himself?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Step 3 of 4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final </a:t>
            </a:r>
            <a:r>
              <a:rPr lang="sv-SE" dirty="0" err="1" smtClean="0"/>
              <a:t>point</a:t>
            </a:r>
            <a:r>
              <a:rPr lang="sv-SE" dirty="0" smtClean="0"/>
              <a:t> of </a:t>
            </a:r>
            <a:r>
              <a:rPr lang="sv-SE" dirty="0" err="1" smtClean="0"/>
              <a:t>proof</a:t>
            </a:r>
            <a:r>
              <a:rPr lang="sv-SE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9059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A simple and easy numerical computation: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cap="small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990600" y="2438400"/>
            <a:ext cx="7315200" cy="35512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>
                <a:latin typeface="+mn-lt"/>
                <a:cs typeface="+mn-cs"/>
              </a:rPr>
              <a:t>1. Augustus began his solo reign on August 12, 35 BCE.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2. Thus, the one year jubilee of that event fell on August 12, 34 BCE… and his 44 year jubilee fell on August 12, 10 BCE.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3. By means of an easy numerical computation: </a:t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35 [BCE] + 44 years = -34 + 44 = 10 [CE]</a:t>
            </a:r>
            <a:endParaRPr lang="en-US" sz="24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8458200" cy="23621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few</a:t>
            </a:r>
            <a:r>
              <a:rPr lang="sv-SE" dirty="0" smtClean="0"/>
              <a:t> </a:t>
            </a:r>
            <a:r>
              <a:rPr lang="sv-SE" dirty="0" err="1" smtClean="0"/>
              <a:t>minutes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2000" dirty="0" smtClean="0"/>
              <a:t>– </a:t>
            </a:r>
            <a:r>
              <a:rPr lang="sv-SE" sz="2000" dirty="0" err="1" smtClean="0"/>
              <a:t>once</a:t>
            </a:r>
            <a:r>
              <a:rPr lang="sv-SE" sz="2000" dirty="0" smtClean="0"/>
              <a:t> </a:t>
            </a:r>
            <a:r>
              <a:rPr lang="sv-SE" sz="2000" dirty="0" err="1" smtClean="0"/>
              <a:t>you’ve</a:t>
            </a:r>
            <a:r>
              <a:rPr lang="sv-SE" sz="2000" dirty="0" smtClean="0"/>
              <a:t> </a:t>
            </a:r>
            <a:r>
              <a:rPr lang="sv-SE" sz="2000" dirty="0" err="1" smtClean="0"/>
              <a:t>seen</a:t>
            </a:r>
            <a:r>
              <a:rPr lang="sv-SE" sz="2000" dirty="0" smtClean="0"/>
              <a:t> and </a:t>
            </a:r>
            <a:r>
              <a:rPr lang="sv-SE" sz="2000" dirty="0" err="1" smtClean="0"/>
              <a:t>understood</a:t>
            </a:r>
            <a:r>
              <a:rPr lang="sv-SE" sz="2000" dirty="0" smtClean="0"/>
              <a:t> this </a:t>
            </a:r>
            <a:r>
              <a:rPr lang="sv-SE" sz="2000" dirty="0" err="1" smtClean="0"/>
              <a:t>brief</a:t>
            </a:r>
            <a:r>
              <a:rPr lang="sv-SE" sz="2000" dirty="0" smtClean="0"/>
              <a:t> presentation –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you’ll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clear</a:t>
            </a:r>
            <a:r>
              <a:rPr lang="sv-SE" dirty="0" smtClean="0"/>
              <a:t> and </a:t>
            </a:r>
            <a:r>
              <a:rPr lang="sv-SE" dirty="0" err="1" smtClean="0"/>
              <a:t>certain</a:t>
            </a:r>
            <a:r>
              <a:rPr lang="sv-SE" dirty="0" smtClean="0"/>
              <a:t> </a:t>
            </a:r>
            <a:r>
              <a:rPr lang="sv-SE" dirty="0" err="1" smtClean="0"/>
              <a:t>answers</a:t>
            </a:r>
            <a:r>
              <a:rPr lang="sv-SE" dirty="0" smtClean="0"/>
              <a:t> to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such</a:t>
            </a:r>
            <a:r>
              <a:rPr lang="sv-SE" dirty="0" smtClean="0"/>
              <a:t> as </a:t>
            </a:r>
            <a:r>
              <a:rPr lang="sv-SE" dirty="0" err="1" smtClean="0"/>
              <a:t>these</a:t>
            </a:r>
            <a:r>
              <a:rPr lang="sv-SE" dirty="0" smtClean="0"/>
              <a:t> …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err="1" smtClean="0"/>
              <a:t>Perhaps</a:t>
            </a:r>
            <a:r>
              <a:rPr lang="sv-SE" dirty="0" smtClean="0"/>
              <a:t>, in addition, </a:t>
            </a:r>
            <a:r>
              <a:rPr lang="sv-SE" dirty="0" err="1" smtClean="0"/>
              <a:t>you’ll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a bit of time for </a:t>
            </a:r>
            <a:r>
              <a:rPr lang="sv-SE" dirty="0" err="1" smtClean="0"/>
              <a:t>reflection</a:t>
            </a:r>
            <a:r>
              <a:rPr lang="sv-SE" dirty="0" smtClean="0"/>
              <a:t> of your </a:t>
            </a:r>
            <a:r>
              <a:rPr lang="sv-SE" dirty="0" err="1" smtClean="0"/>
              <a:t>own</a:t>
            </a:r>
            <a:r>
              <a:rPr lang="sv-SE" dirty="0" smtClean="0"/>
              <a:t>, that is, </a:t>
            </a:r>
            <a:r>
              <a:rPr lang="sv-SE" dirty="0" err="1" smtClean="0"/>
              <a:t>re</a:t>
            </a:r>
            <a:r>
              <a:rPr lang="sv-SE" dirty="0" smtClean="0"/>
              <a:t> </a:t>
            </a:r>
            <a:r>
              <a:rPr lang="sv-SE" dirty="0" err="1" smtClean="0"/>
              <a:t>such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as you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to ask </a:t>
            </a:r>
            <a:r>
              <a:rPr lang="sv-SE" dirty="0" err="1" smtClean="0"/>
              <a:t>yourself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ready</a:t>
            </a:r>
            <a:r>
              <a:rPr lang="sv-SE" dirty="0" smtClean="0"/>
              <a:t> and </a:t>
            </a:r>
            <a:r>
              <a:rPr lang="sv-SE" dirty="0" err="1" smtClean="0"/>
              <a:t>prepared</a:t>
            </a:r>
            <a:r>
              <a:rPr lang="sv-SE" dirty="0" smtClean="0"/>
              <a:t> to </a:t>
            </a:r>
            <a:r>
              <a:rPr lang="sv-SE" dirty="0" err="1" smtClean="0"/>
              <a:t>fully</a:t>
            </a:r>
            <a:r>
              <a:rPr lang="sv-SE" dirty="0" smtClean="0"/>
              <a:t> accept the </a:t>
            </a:r>
            <a:r>
              <a:rPr lang="sv-SE" dirty="0" err="1" smtClean="0"/>
              <a:t>blessings</a:t>
            </a:r>
            <a:r>
              <a:rPr lang="sv-SE" dirty="0" smtClean="0"/>
              <a:t> and the </a:t>
            </a:r>
            <a:r>
              <a:rPr lang="sv-SE" dirty="0" err="1" smtClean="0"/>
              <a:t>insights</a:t>
            </a:r>
            <a:r>
              <a:rPr lang="sv-SE" dirty="0" smtClean="0"/>
              <a:t> that </a:t>
            </a:r>
            <a:r>
              <a:rPr lang="sv-SE" dirty="0" err="1" smtClean="0"/>
              <a:t>follow</a:t>
            </a:r>
            <a:r>
              <a:rPr lang="sv-SE" dirty="0" smtClean="0"/>
              <a:t> in </a:t>
            </a:r>
            <a:r>
              <a:rPr lang="sv-SE" dirty="0" err="1" smtClean="0"/>
              <a:t>consequence</a:t>
            </a:r>
            <a:r>
              <a:rPr lang="sv-SE" dirty="0" smtClean="0"/>
              <a:t> of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answers</a:t>
            </a:r>
            <a:r>
              <a:rPr lang="sv-SE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1800" dirty="0" err="1" smtClean="0"/>
              <a:t>Perhaps</a:t>
            </a:r>
            <a:r>
              <a:rPr lang="sv-SE" sz="1800" dirty="0" smtClean="0"/>
              <a:t> an </a:t>
            </a:r>
            <a:r>
              <a:rPr lang="sv-SE" sz="1800" dirty="0" err="1" smtClean="0"/>
              <a:t>even</a:t>
            </a:r>
            <a:r>
              <a:rPr lang="sv-SE" sz="1800" dirty="0" smtClean="0"/>
              <a:t> </a:t>
            </a:r>
            <a:r>
              <a:rPr lang="sv-SE" sz="1800" dirty="0" err="1" smtClean="0"/>
              <a:t>easier</a:t>
            </a:r>
            <a:r>
              <a:rPr lang="sv-SE" sz="1800" dirty="0" smtClean="0"/>
              <a:t> and </a:t>
            </a:r>
            <a:r>
              <a:rPr lang="sv-SE" sz="1800" dirty="0" err="1" smtClean="0"/>
              <a:t>more</a:t>
            </a:r>
            <a:r>
              <a:rPr lang="sv-SE" sz="1800" dirty="0" smtClean="0"/>
              <a:t> </a:t>
            </a:r>
            <a:r>
              <a:rPr lang="sv-SE" sz="1800" dirty="0" err="1" smtClean="0"/>
              <a:t>direct</a:t>
            </a:r>
            <a:r>
              <a:rPr lang="sv-SE" sz="1800" dirty="0" smtClean="0"/>
              <a:t> </a:t>
            </a:r>
            <a:r>
              <a:rPr lang="sv-SE" sz="1800" dirty="0" err="1" smtClean="0"/>
              <a:t>way</a:t>
            </a:r>
            <a:r>
              <a:rPr lang="sv-SE" sz="1800" dirty="0" smtClean="0"/>
              <a:t> of </a:t>
            </a:r>
            <a:r>
              <a:rPr lang="sv-SE" sz="1800" dirty="0" err="1" smtClean="0"/>
              <a:t>displaying</a:t>
            </a:r>
            <a:r>
              <a:rPr lang="sv-SE" sz="1800" dirty="0" smtClean="0"/>
              <a:t> that same </a:t>
            </a:r>
            <a:r>
              <a:rPr lang="sv-SE" sz="1800" dirty="0" err="1" smtClean="0"/>
              <a:t>result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400" dirty="0" smtClean="0"/>
              <a:t>by </a:t>
            </a:r>
            <a:r>
              <a:rPr lang="sv-SE" sz="1400" dirty="0" err="1" smtClean="0"/>
              <a:t>means</a:t>
            </a:r>
            <a:r>
              <a:rPr lang="sv-SE" sz="1400" dirty="0" smtClean="0"/>
              <a:t> of a table - </a:t>
            </a:r>
            <a:r>
              <a:rPr lang="sv-SE" sz="1400" dirty="0" err="1" smtClean="0"/>
              <a:t>three</a:t>
            </a:r>
            <a:r>
              <a:rPr lang="sv-SE" sz="1400" dirty="0" smtClean="0"/>
              <a:t> </a:t>
            </a:r>
            <a:r>
              <a:rPr lang="sv-SE" sz="1400" dirty="0" err="1" smtClean="0"/>
              <a:t>ways</a:t>
            </a:r>
            <a:r>
              <a:rPr lang="sv-SE" sz="1400" dirty="0" smtClean="0"/>
              <a:t> of </a:t>
            </a:r>
            <a:r>
              <a:rPr lang="sv-SE" sz="1400" dirty="0" err="1" smtClean="0"/>
              <a:t>reckoning</a:t>
            </a:r>
            <a:r>
              <a:rPr lang="sv-SE" sz="1400" dirty="0" smtClean="0"/>
              <a:t> </a:t>
            </a:r>
            <a:r>
              <a:rPr lang="sv-SE" sz="1400" dirty="0" err="1" smtClean="0"/>
              <a:t>years</a:t>
            </a:r>
            <a:r>
              <a:rPr lang="sv-SE" sz="1400" dirty="0" smtClean="0"/>
              <a:t> </a:t>
            </a:r>
            <a:r>
              <a:rPr lang="sv-SE" sz="1400" dirty="0" err="1" smtClean="0"/>
              <a:t>between</a:t>
            </a:r>
            <a:r>
              <a:rPr lang="sv-SE" sz="1400" dirty="0" smtClean="0"/>
              <a:t> the </a:t>
            </a:r>
            <a:r>
              <a:rPr lang="sv-SE" sz="1400" dirty="0" err="1" smtClean="0"/>
              <a:t>two</a:t>
            </a:r>
            <a:r>
              <a:rPr lang="sv-SE" sz="1400" dirty="0" smtClean="0"/>
              <a:t> </a:t>
            </a:r>
            <a:r>
              <a:rPr lang="sv-SE" sz="1400" dirty="0" err="1" smtClean="0"/>
              <a:t>dated</a:t>
            </a:r>
            <a:r>
              <a:rPr lang="sv-SE" sz="1400" dirty="0" smtClean="0"/>
              <a:t> events</a:t>
            </a:r>
            <a:endParaRPr lang="en-US" sz="1400" dirty="0"/>
          </a:p>
        </p:txBody>
      </p:sp>
      <p:graphicFrame>
        <p:nvGraphicFramePr>
          <p:cNvPr id="4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315200" cy="43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09600"/>
                <a:gridCol w="304800"/>
                <a:gridCol w="5237117"/>
                <a:gridCol w="325483"/>
              </a:tblGrid>
              <a:tr h="8214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Julian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Olympic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two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dated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events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 2, 3… 44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" anchor="ctr"/>
                </a:tc>
              </a:tr>
              <a:tr h="321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 BCE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battle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Actium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concluded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Augusti 12 in the 1st </a:t>
                      </a:r>
                      <a:r>
                        <a:rPr lang="sv-SE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the 187th Olympiad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BCE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CE</a:t>
                      </a:r>
                      <a:endParaRPr lang="en-US" sz="11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CE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44th </a:t>
                      </a:r>
                      <a:r>
                        <a:rPr lang="sv-SE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jubilee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 the </a:t>
                      </a:r>
                      <a:r>
                        <a:rPr lang="sv-SE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beginning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Caesar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Augustus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’ </a:t>
                      </a:r>
                      <a:r>
                        <a:rPr lang="sv-SE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sole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v-SE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regency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, August 12, 10 CE.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Caesar Augustus die?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Step 4 of 4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final </a:t>
            </a:r>
            <a:r>
              <a:rPr lang="sv-SE" dirty="0" err="1" smtClean="0"/>
              <a:t>point</a:t>
            </a:r>
            <a:r>
              <a:rPr lang="sv-SE" dirty="0" smtClean="0"/>
              <a:t> of </a:t>
            </a:r>
            <a:r>
              <a:rPr lang="sv-SE" dirty="0" err="1" smtClean="0"/>
              <a:t>proof</a:t>
            </a:r>
            <a:r>
              <a:rPr lang="sv-SE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did</a:t>
            </a:r>
            <a:r>
              <a:rPr lang="sv-SE" dirty="0" smtClean="0"/>
              <a:t> Caesar Augustus die?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3000" y="2590800"/>
            <a:ext cx="7315200" cy="34290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Thus, Caesar Augustus died on August 19, one week following his 44</a:t>
            </a:r>
            <a:r>
              <a:rPr lang="en-US" baseline="30000" dirty="0" smtClean="0"/>
              <a:t>th</a:t>
            </a:r>
            <a:r>
              <a:rPr lang="en-US" dirty="0" smtClean="0"/>
              <a:t> jubilee of being the sole regent.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He did not die in “14 A.D.” as commonly taught and believed!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1600" dirty="0" smtClean="0"/>
              <a:t>(If you wish to know more re the “14 AD” error, then please follow the links provided under the following link to the more complete quotes of Origen and Phlegon!: </a:t>
            </a:r>
            <a:r>
              <a:rPr lang="en-US" sz="1600" dirty="0" smtClean="0">
                <a:hlinkClick r:id="rId2"/>
              </a:rPr>
              <a:t>http://adamoh.org/TreeOfLife.lan.io/NTCh/AugustusDeath10CEsimplified.htm#OrigenRefTheTotalSolarEclipseIn29BCE</a:t>
            </a:r>
            <a:r>
              <a:rPr lang="en-US" sz="1600" dirty="0" smtClean="0"/>
              <a:t>)</a:t>
            </a:r>
            <a:endParaRPr lang="en-US" sz="1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FF0000"/>
                </a:solidFill>
              </a:rPr>
              <a:t>Question: 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sz="2400" dirty="0" smtClean="0"/>
              <a:t>In </a:t>
            </a:r>
            <a:r>
              <a:rPr lang="sv-SE" sz="2400" dirty="0" err="1" smtClean="0"/>
              <a:t>what</a:t>
            </a:r>
            <a:r>
              <a:rPr lang="sv-SE" sz="2400" dirty="0" smtClean="0"/>
              <a:t> Julian </a:t>
            </a:r>
            <a:r>
              <a:rPr lang="sv-SE" sz="2400" dirty="0" err="1" smtClean="0"/>
              <a:t>year</a:t>
            </a:r>
            <a:r>
              <a:rPr lang="sv-SE" sz="2400" dirty="0" smtClean="0"/>
              <a:t> – at the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latest</a:t>
            </a:r>
            <a:r>
              <a:rPr lang="sv-SE" sz="2400" dirty="0" smtClean="0"/>
              <a:t> - </a:t>
            </a:r>
            <a:br>
              <a:rPr lang="sv-SE" sz="2400" dirty="0" smtClean="0"/>
            </a:br>
            <a:r>
              <a:rPr lang="sv-SE" sz="2400" dirty="0" err="1" smtClean="0"/>
              <a:t>did</a:t>
            </a:r>
            <a:r>
              <a:rPr lang="sv-SE" sz="2400" dirty="0" smtClean="0"/>
              <a:t> Caesar Tiberius’ 15th </a:t>
            </a:r>
            <a:r>
              <a:rPr lang="sv-SE" sz="2400" dirty="0" err="1" smtClean="0"/>
              <a:t>year</a:t>
            </a:r>
            <a:r>
              <a:rPr lang="sv-SE" sz="2400" dirty="0" smtClean="0"/>
              <a:t> of </a:t>
            </a:r>
            <a:r>
              <a:rPr lang="sv-SE" sz="2400" dirty="0" err="1" smtClean="0"/>
              <a:t>reign</a:t>
            </a:r>
            <a:r>
              <a:rPr lang="sv-SE" sz="2400" dirty="0" smtClean="0"/>
              <a:t> fall??</a:t>
            </a:r>
            <a:endParaRPr lang="en-US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6781800" cy="2514600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800" b="1" dirty="0" smtClean="0"/>
              <a:t>That is, the 15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year as referenced in Luke 3:1-2 (KJV:)</a:t>
            </a:r>
          </a:p>
          <a:p>
            <a:pPr lvl="1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1  Now </a:t>
            </a:r>
            <a:r>
              <a:rPr lang="en-US" b="1" dirty="0" smtClean="0">
                <a:solidFill>
                  <a:srgbClr val="FF0000"/>
                </a:solidFill>
              </a:rPr>
              <a:t>in the fifteenth year of the reign of Tiberius Caesar</a:t>
            </a:r>
            <a:r>
              <a:rPr lang="en-US" dirty="0" smtClean="0"/>
              <a:t>, Pontius Pilate being governor of Judaea, and Herod being tetrarch of Galilee, and his brother Philip tetrarch of Ituraea and of the region of </a:t>
            </a:r>
            <a:r>
              <a:rPr lang="en-US" dirty="0" err="1" smtClean="0"/>
              <a:t>Trachonitis</a:t>
            </a:r>
            <a:r>
              <a:rPr lang="en-US" dirty="0" smtClean="0"/>
              <a:t>, and </a:t>
            </a:r>
            <a:r>
              <a:rPr lang="en-US" dirty="0" err="1" smtClean="0"/>
              <a:t>Lysanias</a:t>
            </a:r>
            <a:r>
              <a:rPr lang="en-US" dirty="0" smtClean="0"/>
              <a:t> the tetrarch of Abilene, </a:t>
            </a:r>
          </a:p>
          <a:p>
            <a:pPr lvl="1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2  </a:t>
            </a:r>
            <a:r>
              <a:rPr lang="en-US" dirty="0" err="1" smtClean="0"/>
              <a:t>Annas</a:t>
            </a:r>
            <a:r>
              <a:rPr lang="en-US" dirty="0" smtClean="0"/>
              <a:t> and Caiaphas being the high priests, </a:t>
            </a:r>
            <a:r>
              <a:rPr lang="en-US" b="1" dirty="0" smtClean="0">
                <a:solidFill>
                  <a:srgbClr val="FF0000"/>
                </a:solidFill>
              </a:rPr>
              <a:t>the word of God came unto John the son of Zacharias in the wilderness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09018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sv-SE" dirty="0" smtClean="0">
                <a:solidFill>
                  <a:srgbClr val="FF0000"/>
                </a:solidFill>
              </a:rPr>
              <a:t>: </a:t>
            </a:r>
            <a:r>
              <a:rPr lang="sv-SE" sz="2200" dirty="0" smtClean="0"/>
              <a:t>Caesar Tiberius’ 15th </a:t>
            </a:r>
            <a:r>
              <a:rPr lang="sv-SE" sz="2200" dirty="0" err="1" smtClean="0"/>
              <a:t>year</a:t>
            </a:r>
            <a:r>
              <a:rPr lang="sv-SE" sz="2200" dirty="0" smtClean="0"/>
              <a:t> of </a:t>
            </a:r>
            <a:r>
              <a:rPr lang="sv-SE" sz="2200" dirty="0" err="1" smtClean="0"/>
              <a:t>reign</a:t>
            </a:r>
            <a:r>
              <a:rPr lang="sv-SE" sz="2200" dirty="0" smtClean="0"/>
              <a:t> </a:t>
            </a:r>
            <a:r>
              <a:rPr lang="sv-SE" sz="2200" dirty="0" err="1" smtClean="0"/>
              <a:t>fell</a:t>
            </a:r>
            <a:r>
              <a:rPr lang="sv-SE" sz="2200" dirty="0" smtClean="0"/>
              <a:t> in a Julian </a:t>
            </a:r>
            <a:r>
              <a:rPr lang="sv-SE" sz="2200" dirty="0" err="1" smtClean="0"/>
              <a:t>year</a:t>
            </a:r>
            <a:r>
              <a:rPr lang="sv-SE" sz="2200" dirty="0" smtClean="0"/>
              <a:t> no later </a:t>
            </a:r>
            <a:r>
              <a:rPr lang="sv-SE" sz="2200" dirty="0" err="1" smtClean="0"/>
              <a:t>than</a:t>
            </a:r>
            <a:r>
              <a:rPr lang="sv-SE" sz="2200" dirty="0" smtClean="0"/>
              <a:t> 25 CE – </a:t>
            </a:r>
            <a:r>
              <a:rPr lang="sv-SE" sz="2200" dirty="0" err="1" smtClean="0"/>
              <a:t>Absolutely</a:t>
            </a:r>
            <a:r>
              <a:rPr lang="sv-SE" sz="2200" dirty="0" smtClean="0"/>
              <a:t> no later!</a:t>
            </a:r>
            <a:endParaRPr lang="en-US" sz="2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6477000" cy="1371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[</a:t>
            </a:r>
            <a:r>
              <a:rPr lang="sv-SE" b="1" dirty="0" smtClean="0"/>
              <a:t>10 [CE</a:t>
            </a:r>
            <a:r>
              <a:rPr lang="en-US" b="1" dirty="0" smtClean="0"/>
              <a:t>]</a:t>
            </a:r>
            <a:r>
              <a:rPr lang="sv-SE" b="1" dirty="0" smtClean="0"/>
              <a:t> + 15 </a:t>
            </a:r>
            <a:r>
              <a:rPr lang="sv-SE" b="1" dirty="0" err="1" smtClean="0"/>
              <a:t>years</a:t>
            </a:r>
            <a:r>
              <a:rPr lang="sv-SE" b="1" dirty="0" smtClean="0"/>
              <a:t> = 25 [CE]:</a:t>
            </a:r>
            <a:r>
              <a:rPr lang="sv-SE" dirty="0" smtClean="0"/>
              <a:t> </a:t>
            </a:r>
            <a:r>
              <a:rPr lang="sv-SE" dirty="0" err="1" smtClean="0"/>
              <a:t>Thus</a:t>
            </a:r>
            <a:r>
              <a:rPr lang="sv-SE" dirty="0" smtClean="0"/>
              <a:t>, Caesar Tiberius’ 15th </a:t>
            </a:r>
            <a:r>
              <a:rPr lang="sv-SE" dirty="0" err="1" smtClean="0"/>
              <a:t>year</a:t>
            </a:r>
            <a:r>
              <a:rPr lang="sv-SE" dirty="0" smtClean="0"/>
              <a:t> of </a:t>
            </a:r>
            <a:r>
              <a:rPr lang="sv-SE" dirty="0" err="1" smtClean="0"/>
              <a:t>reign</a:t>
            </a:r>
            <a:r>
              <a:rPr lang="sv-SE" dirty="0" smtClean="0"/>
              <a:t> </a:t>
            </a:r>
            <a:r>
              <a:rPr lang="sv-SE" dirty="0" err="1" smtClean="0"/>
              <a:t>fell</a:t>
            </a:r>
            <a:r>
              <a:rPr lang="sv-SE" dirty="0" smtClean="0"/>
              <a:t> in a Julian </a:t>
            </a:r>
            <a:r>
              <a:rPr lang="sv-SE" dirty="0" err="1" smtClean="0"/>
              <a:t>year</a:t>
            </a:r>
            <a:r>
              <a:rPr lang="sv-SE" dirty="0" smtClean="0"/>
              <a:t> no later </a:t>
            </a:r>
            <a:r>
              <a:rPr lang="sv-SE" dirty="0" err="1" smtClean="0"/>
              <a:t>than</a:t>
            </a:r>
            <a:r>
              <a:rPr lang="sv-SE" dirty="0" smtClean="0"/>
              <a:t> 25 CE – That is, at the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latest</a:t>
            </a:r>
            <a:r>
              <a:rPr lang="sv-SE" dirty="0" smtClean="0"/>
              <a:t>! And… </a:t>
            </a:r>
            <a:r>
              <a:rPr lang="sv-SE" dirty="0" err="1" smtClean="0"/>
              <a:t>provided</a:t>
            </a:r>
            <a:r>
              <a:rPr lang="sv-SE" dirty="0" smtClean="0"/>
              <a:t> that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no </a:t>
            </a:r>
            <a:r>
              <a:rPr lang="sv-SE" dirty="0" err="1" smtClean="0"/>
              <a:t>co-regency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Tiberius and Augustus… </a:t>
            </a:r>
            <a:r>
              <a:rPr lang="sv-SE" dirty="0" err="1" smtClean="0"/>
              <a:t>which</a:t>
            </a:r>
            <a:r>
              <a:rPr lang="sv-SE" dirty="0" smtClean="0"/>
              <a:t>,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definitely</a:t>
            </a:r>
            <a:r>
              <a:rPr lang="sv-SE" dirty="0" smtClean="0"/>
              <a:t>,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…!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Notice</a:t>
            </a:r>
            <a:r>
              <a:rPr lang="sv-SE" dirty="0" smtClean="0"/>
              <a:t> the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quote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err="1" smtClean="0"/>
              <a:t>re</a:t>
            </a:r>
            <a:r>
              <a:rPr lang="sv-SE" sz="2200" dirty="0" smtClean="0"/>
              <a:t> a </a:t>
            </a:r>
            <a:r>
              <a:rPr lang="en-US" sz="2200" dirty="0" smtClean="0"/>
              <a:t>co-regency</a:t>
            </a:r>
            <a:r>
              <a:rPr lang="sv-SE" sz="2200" dirty="0" smtClean="0"/>
              <a:t> </a:t>
            </a:r>
            <a:r>
              <a:rPr lang="sv-SE" sz="2200" dirty="0" err="1" smtClean="0"/>
              <a:t>between</a:t>
            </a:r>
            <a:r>
              <a:rPr lang="sv-SE" sz="2200" dirty="0" smtClean="0"/>
              <a:t> Caesar Augustus and Caesar Tiberius:</a:t>
            </a:r>
            <a:endParaRPr lang="en-US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800" y="2332038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Quoting </a:t>
            </a:r>
            <a:r>
              <a:rPr lang="en-US" b="1" dirty="0" smtClean="0">
                <a:solidFill>
                  <a:srgbClr val="C00000"/>
                </a:solidFill>
              </a:rPr>
              <a:t>Caesar Augustus himself</a:t>
            </a:r>
            <a:r>
              <a:rPr lang="en-US" b="1" dirty="0" smtClean="0"/>
              <a:t>: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 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“</a:t>
            </a:r>
            <a:r>
              <a:rPr lang="en-US" dirty="0" smtClean="0"/>
              <a:t>A third time, with the consular </a:t>
            </a:r>
            <a:r>
              <a:rPr lang="en-US" dirty="0" err="1" smtClean="0"/>
              <a:t>imperium</a:t>
            </a:r>
            <a:r>
              <a:rPr lang="en-US" dirty="0" smtClean="0"/>
              <a:t>, p359and with my son Tiberius Caesar as my colleague, I performed the lustrum in the consulship of </a:t>
            </a:r>
            <a:r>
              <a:rPr lang="en-US" dirty="0" err="1" smtClean="0"/>
              <a:t>Sextus</a:t>
            </a:r>
            <a:r>
              <a:rPr lang="en-US" dirty="0" smtClean="0"/>
              <a:t> </a:t>
            </a:r>
            <a:r>
              <a:rPr lang="en-US" dirty="0" err="1" smtClean="0"/>
              <a:t>Pompeius</a:t>
            </a:r>
            <a:r>
              <a:rPr lang="en-US" dirty="0" smtClean="0"/>
              <a:t> and </a:t>
            </a:r>
            <a:r>
              <a:rPr lang="en-US" dirty="0" err="1" smtClean="0"/>
              <a:t>Sextus</a:t>
            </a:r>
            <a:r>
              <a:rPr lang="en-US" dirty="0" smtClean="0"/>
              <a:t> Apuleius.</a:t>
            </a:r>
            <a:r>
              <a:rPr lang="en-US" b="1" u="sng" baseline="30000" dirty="0" smtClean="0">
                <a:hlinkClick r:id="rId2"/>
              </a:rPr>
              <a:t>37</a:t>
            </a:r>
            <a:r>
              <a:rPr lang="en-US" b="1" dirty="0" smtClean="0"/>
              <a:t>”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/>
              <a:t>(</a:t>
            </a:r>
            <a:r>
              <a:rPr lang="en-US" b="1" u="sng" dirty="0" smtClean="0">
                <a:hlinkClick r:id="rId3"/>
              </a:rPr>
              <a:t>The Res </a:t>
            </a:r>
            <a:r>
              <a:rPr lang="en-US" b="1" u="sng" dirty="0" err="1" smtClean="0">
                <a:hlinkClick r:id="rId3"/>
              </a:rPr>
              <a:t>Gestae</a:t>
            </a:r>
            <a:r>
              <a:rPr lang="en-US" b="1" u="sng" dirty="0" smtClean="0">
                <a:hlinkClick r:id="rId3"/>
              </a:rPr>
              <a:t> of Augustus, </a:t>
            </a:r>
            <a:r>
              <a:rPr lang="en-US" b="1" u="sng" dirty="0" err="1" smtClean="0">
                <a:hlinkClick r:id="rId3"/>
              </a:rPr>
              <a:t>Monumentum</a:t>
            </a:r>
            <a:r>
              <a:rPr lang="en-US" b="1" u="sng" dirty="0" smtClean="0">
                <a:hlinkClick r:id="rId3"/>
              </a:rPr>
              <a:t> </a:t>
            </a:r>
            <a:r>
              <a:rPr lang="en-US" b="1" u="sng" dirty="0" err="1" smtClean="0">
                <a:hlinkClick r:id="rId3"/>
              </a:rPr>
              <a:t>Ancyranum</a:t>
            </a:r>
            <a:r>
              <a:rPr lang="en-US" b="1" u="sng" dirty="0" smtClean="0">
                <a:hlinkClick r:id="rId3"/>
              </a:rPr>
              <a:t>, Part II</a:t>
            </a:r>
            <a:r>
              <a:rPr lang="en-US" b="1" dirty="0" smtClean="0"/>
              <a:t>)</a:t>
            </a: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1300" b="1" dirty="0" smtClean="0"/>
              <a:t>Cf. </a:t>
            </a:r>
            <a:r>
              <a:rPr lang="en-US" sz="1300" b="1" dirty="0" smtClean="0">
                <a:hlinkClick r:id="rId4"/>
              </a:rPr>
              <a:t>http://adamoh.org/TreeOfLife.lan.io/NTCh/TheRegnalYearsAndDatesOfRomanEmperors.htm#TiberiusCaesarsReign</a:t>
            </a:r>
            <a:r>
              <a:rPr lang="en-US" sz="1300" b="1" dirty="0" smtClean="0"/>
              <a:t> </a:t>
            </a:r>
            <a:endParaRPr lang="en-US" sz="13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your answer now: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7239000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Can you prove that the crucifixion fell in 31 AD, or in 33 AD, or in neither one? When, at the very latest?!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Can you prove that Jesus was baptized in 27 AD, or in 29 AD, or in neither one? When, at the very latest?!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the origin of the idea that Augustus died in 14 CE?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Let’s dig just a little deeper yet…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Let’s briefly review an even more fundamental source of error than this thing re the date of Caesar Augustus’ death…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5720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Is </a:t>
            </a:r>
            <a:r>
              <a:rPr lang="sv-SE" dirty="0" err="1" smtClean="0"/>
              <a:t>Ptolemy’s</a:t>
            </a:r>
            <a:r>
              <a:rPr lang="sv-SE" dirty="0" smtClean="0"/>
              <a:t> Canon of the </a:t>
            </a:r>
            <a:r>
              <a:rPr lang="sv-SE" dirty="0" err="1" smtClean="0"/>
              <a:t>kings</a:t>
            </a:r>
            <a:r>
              <a:rPr lang="sv-SE" dirty="0" smtClean="0"/>
              <a:t> reliable?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0600" y="5410200"/>
            <a:ext cx="3352800" cy="669925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The </a:t>
            </a:r>
            <a:r>
              <a:rPr lang="sv-SE" dirty="0" err="1" smtClean="0"/>
              <a:t>copied</a:t>
            </a:r>
            <a:r>
              <a:rPr lang="sv-SE" dirty="0" smtClean="0"/>
              <a:t> page is from </a:t>
            </a:r>
            <a:r>
              <a:rPr lang="sv-SE" dirty="0" err="1" smtClean="0"/>
              <a:t>Seventh-day</a:t>
            </a:r>
            <a:r>
              <a:rPr lang="sv-SE" dirty="0" smtClean="0"/>
              <a:t> Adventist Bible </a:t>
            </a:r>
            <a:r>
              <a:rPr lang="sv-SE" dirty="0" err="1" smtClean="0"/>
              <a:t>Commentary</a:t>
            </a:r>
            <a:r>
              <a:rPr lang="sv-SE" dirty="0" smtClean="0"/>
              <a:t>, </a:t>
            </a:r>
            <a:r>
              <a:rPr lang="sv-SE" dirty="0" err="1" smtClean="0"/>
              <a:t>Volume</a:t>
            </a:r>
            <a:r>
              <a:rPr lang="sv-SE" dirty="0" smtClean="0"/>
              <a:t> 2, p. 154.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53000" y="304800"/>
          <a:ext cx="3800475" cy="6248400"/>
        </p:xfrm>
        <a:graphic>
          <a:graphicData uri="http://schemas.openxmlformats.org/presentationml/2006/ole">
            <p:oleObj spid="_x0000_s1026" name="Acrobat Document" r:id="rId3" imgW="3800475" imgH="5810250" progId="AcroExch.Document.7">
              <p:embed/>
            </p:oleObj>
          </a:graphicData>
        </a:graphic>
      </p:graphicFrame>
      <p:sp>
        <p:nvSpPr>
          <p:cNvPr id="5" name="Ellips 4"/>
          <p:cNvSpPr/>
          <p:nvPr/>
        </p:nvSpPr>
        <p:spPr>
          <a:xfrm>
            <a:off x="4876800" y="5105400"/>
            <a:ext cx="3886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Rektangel 5"/>
          <p:cNvSpPr>
            <a:spLocks noChangeArrowheads="1"/>
          </p:cNvSpPr>
          <p:nvPr/>
        </p:nvSpPr>
        <p:spPr bwMode="auto">
          <a:xfrm>
            <a:off x="304800" y="2743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>
                <a:latin typeface="Franklin Gothic Book" pitchFamily="34" charset="0"/>
              </a:rPr>
              <a:t>Let’s look a little closer at the details in Ptolemy’s Canon of the Kings!</a:t>
            </a:r>
            <a:endParaRPr lang="en-US" sz="240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2400" dirty="0" err="1" smtClean="0"/>
              <a:t>Which</a:t>
            </a:r>
            <a:r>
              <a:rPr lang="sv-SE" sz="2400" dirty="0" smtClean="0"/>
              <a:t> </a:t>
            </a:r>
            <a:r>
              <a:rPr lang="sv-SE" sz="2400" dirty="0" err="1" smtClean="0"/>
              <a:t>day</a:t>
            </a:r>
            <a:r>
              <a:rPr lang="sv-SE" sz="2400" dirty="0" smtClean="0"/>
              <a:t> and </a:t>
            </a:r>
            <a:r>
              <a:rPr lang="sv-SE" sz="2400" dirty="0" err="1" smtClean="0"/>
              <a:t>which</a:t>
            </a:r>
            <a:r>
              <a:rPr lang="sv-SE" sz="2400" dirty="0" smtClean="0"/>
              <a:t> </a:t>
            </a:r>
            <a:r>
              <a:rPr lang="sv-SE" sz="2400" dirty="0" err="1" smtClean="0"/>
              <a:t>year</a:t>
            </a:r>
            <a:r>
              <a:rPr lang="sv-SE" sz="2400" dirty="0" smtClean="0"/>
              <a:t> is </a:t>
            </a:r>
            <a:r>
              <a:rPr lang="sv-SE" sz="2400" dirty="0" err="1" smtClean="0"/>
              <a:t>Ptolemy</a:t>
            </a:r>
            <a:r>
              <a:rPr lang="sv-SE" sz="2400" dirty="0" smtClean="0"/>
              <a:t> </a:t>
            </a:r>
            <a:r>
              <a:rPr lang="sv-SE" sz="2400" dirty="0" err="1" smtClean="0"/>
              <a:t>referencing</a:t>
            </a:r>
            <a:r>
              <a:rPr lang="sv-SE" sz="2400" dirty="0" smtClean="0"/>
              <a:t> for the </a:t>
            </a:r>
            <a:r>
              <a:rPr lang="en-US" sz="2400" dirty="0" smtClean="0"/>
              <a:t>beginning</a:t>
            </a:r>
            <a:r>
              <a:rPr lang="sv-SE" sz="2400" dirty="0" smtClean="0"/>
              <a:t> of Caesar Tiberius’ </a:t>
            </a:r>
            <a:r>
              <a:rPr lang="sv-SE" sz="2400" dirty="0" err="1" smtClean="0"/>
              <a:t>reign</a:t>
            </a:r>
            <a:r>
              <a:rPr lang="sv-SE" sz="2400" dirty="0" smtClean="0"/>
              <a:t>?</a:t>
            </a:r>
            <a:endParaRPr lang="en-US" sz="2400" dirty="0"/>
          </a:p>
        </p:txBody>
      </p:sp>
      <p:sp>
        <p:nvSpPr>
          <p:cNvPr id="5" name="Ellips 4"/>
          <p:cNvSpPr/>
          <p:nvPr/>
        </p:nvSpPr>
        <p:spPr>
          <a:xfrm>
            <a:off x="6248400" y="4495800"/>
            <a:ext cx="1905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53340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3200400"/>
            <a:ext cx="5384800" cy="3230563"/>
          </a:xfrm>
        </p:spPr>
      </p:pic>
      <p:sp>
        <p:nvSpPr>
          <p:cNvPr id="8" name="Ellips 7"/>
          <p:cNvSpPr/>
          <p:nvPr/>
        </p:nvSpPr>
        <p:spPr>
          <a:xfrm>
            <a:off x="6934200" y="2667000"/>
            <a:ext cx="1600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lips 8"/>
          <p:cNvSpPr/>
          <p:nvPr/>
        </p:nvSpPr>
        <p:spPr>
          <a:xfrm>
            <a:off x="7239000" y="5257800"/>
            <a:ext cx="1600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592" name="Rektangel 9"/>
          <p:cNvSpPr>
            <a:spLocks noChangeArrowheads="1"/>
          </p:cNvSpPr>
          <p:nvPr/>
        </p:nvSpPr>
        <p:spPr bwMode="auto">
          <a:xfrm>
            <a:off x="304800" y="1600200"/>
            <a:ext cx="2667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sv-SE" sz="1500">
                <a:latin typeface="Franklin Gothic Book" pitchFamily="34" charset="0"/>
              </a:rPr>
              <a:t>Is it not the very day following August 19, 14 CE, that </a:t>
            </a:r>
            <a:r>
              <a:rPr lang="en-US" sz="1500">
                <a:latin typeface="Franklin Gothic Book" pitchFamily="34" charset="0"/>
              </a:rPr>
              <a:t>is</a:t>
            </a:r>
            <a:r>
              <a:rPr lang="sv-SE" sz="1500">
                <a:latin typeface="Franklin Gothic Book" pitchFamily="34" charset="0"/>
              </a:rPr>
              <a:t>, the very day following the day when Caesar Augustus is commonly assumed to have died?</a:t>
            </a:r>
          </a:p>
          <a:p>
            <a:pPr marL="228600" indent="-228600">
              <a:buFont typeface="Arial" charset="0"/>
              <a:buChar char="•"/>
            </a:pPr>
            <a:endParaRPr lang="sv-SE" sz="1500">
              <a:latin typeface="Franklin Gothic Book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sv-SE" sz="1500">
                <a:latin typeface="Franklin Gothic Book" pitchFamily="34" charset="0"/>
              </a:rPr>
              <a:t>But, didn’t we just read Augustus’ own words to prove the error of this assumption? Selah!</a:t>
            </a:r>
          </a:p>
          <a:p>
            <a:pPr marL="228600" indent="-228600">
              <a:buFont typeface="Arial" charset="0"/>
              <a:buChar char="•"/>
            </a:pPr>
            <a:endParaRPr lang="sv-SE" sz="1500">
              <a:latin typeface="Franklin Gothic Book" pitchFamily="34" charset="0"/>
            </a:endParaRPr>
          </a:p>
          <a:p>
            <a:pPr marL="228600" indent="-228600">
              <a:spcAft>
                <a:spcPts val="400"/>
              </a:spcAft>
              <a:buFont typeface="Arial" charset="0"/>
              <a:buChar char="•"/>
            </a:pPr>
            <a:r>
              <a:rPr lang="sv-SE" sz="1500">
                <a:latin typeface="Franklin Gothic Book" pitchFamily="34" charset="0"/>
              </a:rPr>
              <a:t>As it is, this Canon of the Kings constitutes… </a:t>
            </a:r>
          </a:p>
          <a:p>
            <a:pPr marL="342900" lvl="1" indent="-114300">
              <a:spcAft>
                <a:spcPts val="400"/>
              </a:spcAft>
              <a:buFont typeface="Arial" charset="0"/>
              <a:buChar char="•"/>
            </a:pPr>
            <a:r>
              <a:rPr lang="sv-SE" sz="1500">
                <a:latin typeface="Franklin Gothic Book" pitchFamily="34" charset="0"/>
              </a:rPr>
              <a:t>the very foundation for the assumption that Augustus died in 14 CE!, and</a:t>
            </a:r>
          </a:p>
          <a:p>
            <a:pPr marL="342900" lvl="1" indent="-114300">
              <a:buFont typeface="Arial" charset="0"/>
              <a:buChar char="•"/>
            </a:pPr>
            <a:r>
              <a:rPr lang="sv-SE" sz="1500">
                <a:latin typeface="Franklin Gothic Book" pitchFamily="34" charset="0"/>
              </a:rPr>
              <a:t>the very foundation for most of ancient history writing and chronology…</a:t>
            </a:r>
            <a:endParaRPr lang="en-US" sz="1500">
              <a:latin typeface="Franklin Gothic Book" pitchFamily="34" charset="0"/>
            </a:endParaRPr>
          </a:p>
        </p:txBody>
      </p:sp>
      <p:cxnSp>
        <p:nvCxnSpPr>
          <p:cNvPr id="12" name="Rak 11"/>
          <p:cNvCxnSpPr/>
          <p:nvPr/>
        </p:nvCxnSpPr>
        <p:spPr>
          <a:xfrm>
            <a:off x="7772400" y="5562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2003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Ceasar Augustus </a:t>
            </a:r>
            <a:r>
              <a:rPr lang="sv-SE" dirty="0" err="1" smtClean="0"/>
              <a:t>died</a:t>
            </a:r>
            <a:r>
              <a:rPr lang="sv-SE" dirty="0" smtClean="0"/>
              <a:t> in 10 CE</a:t>
            </a:r>
            <a:br>
              <a:rPr lang="sv-SE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>
                <a:solidFill>
                  <a:srgbClr val="FF0000"/>
                </a:solidFill>
              </a:rPr>
              <a:t>- Not in </a:t>
            </a:r>
            <a:r>
              <a:rPr lang="sv-SE" sz="2800" strike="sngStrike" dirty="0" smtClean="0">
                <a:solidFill>
                  <a:srgbClr val="FF0000"/>
                </a:solidFill>
              </a:rPr>
              <a:t>14 CE</a:t>
            </a:r>
            <a:r>
              <a:rPr lang="sv-SE" sz="2800" dirty="0" smtClean="0">
                <a:solidFill>
                  <a:srgbClr val="FF0000"/>
                </a:solidFill>
              </a:rPr>
              <a:t> as </a:t>
            </a:r>
            <a:r>
              <a:rPr lang="sv-SE" sz="2800" dirty="0" err="1" smtClean="0">
                <a:solidFill>
                  <a:srgbClr val="FF0000"/>
                </a:solidFill>
              </a:rPr>
              <a:t>commonly</a:t>
            </a:r>
            <a:r>
              <a:rPr lang="sv-SE" sz="2800" dirty="0" smtClean="0">
                <a:solidFill>
                  <a:srgbClr val="FF0000"/>
                </a:solidFill>
              </a:rPr>
              <a:t> </a:t>
            </a:r>
            <a:r>
              <a:rPr lang="sv-SE" sz="2800" dirty="0" err="1" smtClean="0">
                <a:solidFill>
                  <a:srgbClr val="FF0000"/>
                </a:solidFill>
              </a:rPr>
              <a:t>assumed</a:t>
            </a:r>
            <a:r>
              <a:rPr lang="sv-SE" sz="2800" dirty="0" smtClean="0">
                <a:solidFill>
                  <a:srgbClr val="FF0000"/>
                </a:solidFill>
              </a:rPr>
              <a:t>…</a:t>
            </a:r>
            <a:br>
              <a:rPr lang="sv-SE" sz="2800" dirty="0" smtClean="0">
                <a:solidFill>
                  <a:srgbClr val="FF0000"/>
                </a:solidFill>
              </a:rPr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The event </a:t>
            </a:r>
            <a:r>
              <a:rPr lang="sv-SE" sz="2800" dirty="0" err="1" smtClean="0"/>
              <a:t>heretofore</a:t>
            </a:r>
            <a:r>
              <a:rPr lang="sv-SE" sz="2800" dirty="0" smtClean="0"/>
              <a:t> </a:t>
            </a:r>
            <a:r>
              <a:rPr lang="sv-SE" sz="2800" dirty="0" err="1" smtClean="0"/>
              <a:t>considered</a:t>
            </a:r>
            <a:r>
              <a:rPr lang="sv-SE" sz="2800" dirty="0" smtClean="0"/>
              <a:t> the </a:t>
            </a:r>
            <a:r>
              <a:rPr lang="sv-SE" sz="2800" dirty="0" err="1" smtClean="0"/>
              <a:t>chief</a:t>
            </a:r>
            <a:r>
              <a:rPr lang="sv-SE" sz="2800" dirty="0" smtClean="0"/>
              <a:t> </a:t>
            </a:r>
            <a:r>
              <a:rPr lang="sv-SE" sz="2800" dirty="0" err="1" smtClean="0"/>
              <a:t>foundation</a:t>
            </a:r>
            <a:r>
              <a:rPr lang="sv-SE" sz="2800" dirty="0" smtClean="0"/>
              <a:t> for </a:t>
            </a:r>
            <a:r>
              <a:rPr lang="sv-SE" sz="2800" dirty="0" err="1" smtClean="0"/>
              <a:t>our</a:t>
            </a:r>
            <a:r>
              <a:rPr lang="sv-SE" sz="2800" dirty="0" smtClean="0"/>
              <a:t> </a:t>
            </a:r>
            <a:r>
              <a:rPr lang="sv-SE" sz="2800" dirty="0" err="1" smtClean="0"/>
              <a:t>reckoning</a:t>
            </a:r>
            <a:r>
              <a:rPr lang="sv-SE" sz="2800" dirty="0" smtClean="0"/>
              <a:t> of time is </a:t>
            </a:r>
            <a:r>
              <a:rPr lang="sv-SE" sz="2800" dirty="0" err="1" smtClean="0"/>
              <a:t>flawed</a:t>
            </a:r>
            <a:r>
              <a:rPr lang="sv-SE" sz="2800" dirty="0" smtClean="0"/>
              <a:t> and in </a:t>
            </a:r>
            <a:r>
              <a:rPr lang="sv-SE" sz="2800" dirty="0" err="1" smtClean="0"/>
              <a:t>need</a:t>
            </a:r>
            <a:r>
              <a:rPr lang="sv-SE" sz="2800" dirty="0" smtClean="0"/>
              <a:t> of </a:t>
            </a:r>
            <a:r>
              <a:rPr lang="sv-SE" sz="2800" dirty="0" err="1" smtClean="0"/>
              <a:t>correction</a:t>
            </a:r>
            <a:r>
              <a:rPr lang="sv-SE" sz="2800" dirty="0" smtClean="0"/>
              <a:t>…</a:t>
            </a:r>
            <a:endParaRPr lang="en-US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b="1" dirty="0" smtClean="0">
                <a:solidFill>
                  <a:srgbClr val="00B050"/>
                </a:solidFill>
              </a:rPr>
              <a:t>Four  simple, easy, and </a:t>
            </a:r>
            <a:r>
              <a:rPr lang="sv-SE" b="1" dirty="0" err="1" smtClean="0">
                <a:solidFill>
                  <a:srgbClr val="00B050"/>
                </a:solidFill>
              </a:rPr>
              <a:t>certain</a:t>
            </a:r>
            <a:r>
              <a:rPr lang="sv-SE" b="1" dirty="0" smtClean="0">
                <a:solidFill>
                  <a:srgbClr val="00B050"/>
                </a:solidFill>
              </a:rPr>
              <a:t> steps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final </a:t>
            </a:r>
            <a:r>
              <a:rPr lang="sv-SE" dirty="0" err="1" smtClean="0"/>
              <a:t>point</a:t>
            </a:r>
            <a:r>
              <a:rPr lang="sv-SE" dirty="0" smtClean="0"/>
              <a:t> of </a:t>
            </a:r>
            <a:r>
              <a:rPr lang="sv-SE" dirty="0" err="1" smtClean="0"/>
              <a:t>proof</a:t>
            </a:r>
            <a:r>
              <a:rPr lang="sv-SE" dirty="0" smtClean="0"/>
              <a:t>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9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2800" dirty="0" smtClean="0"/>
              <a:t>Augustus’ death i only </a:t>
            </a:r>
            <a:r>
              <a:rPr lang="sv-SE" sz="2800" dirty="0" err="1" smtClean="0"/>
              <a:t>one</a:t>
            </a:r>
            <a:r>
              <a:rPr lang="sv-SE" sz="2800" dirty="0" smtClean="0"/>
              <a:t> of </a:t>
            </a:r>
            <a:r>
              <a:rPr lang="sv-SE" sz="2800" dirty="0" err="1" smtClean="0"/>
              <a:t>many</a:t>
            </a:r>
            <a:r>
              <a:rPr lang="sv-SE" sz="2800" dirty="0" smtClean="0"/>
              <a:t> and fundamental </a:t>
            </a:r>
            <a:r>
              <a:rPr lang="sv-SE" sz="2800" dirty="0" err="1" smtClean="0"/>
              <a:t>errors</a:t>
            </a:r>
            <a:r>
              <a:rPr lang="sv-SE" sz="2800" dirty="0" smtClean="0"/>
              <a:t> in </a:t>
            </a:r>
            <a:r>
              <a:rPr lang="sv-SE" sz="2800" dirty="0" err="1" smtClean="0"/>
              <a:t>detail</a:t>
            </a:r>
            <a:r>
              <a:rPr lang="sv-SE" sz="2800" dirty="0" smtClean="0"/>
              <a:t> </a:t>
            </a:r>
            <a:r>
              <a:rPr lang="sv-SE" sz="2800" dirty="0" err="1" smtClean="0"/>
              <a:t>within</a:t>
            </a:r>
            <a:r>
              <a:rPr lang="sv-SE" sz="2800" dirty="0" smtClean="0"/>
              <a:t> </a:t>
            </a:r>
            <a:r>
              <a:rPr lang="sv-SE" sz="2800" dirty="0" err="1" smtClean="0"/>
              <a:t>Ptolemy’s</a:t>
            </a:r>
            <a:r>
              <a:rPr lang="sv-SE" sz="2800" dirty="0" smtClean="0"/>
              <a:t> Canon of the Kings…</a:t>
            </a:r>
            <a:br>
              <a:rPr lang="sv-SE" sz="2800" dirty="0" smtClean="0"/>
            </a:br>
            <a:r>
              <a:rPr lang="sv-SE" sz="2800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err="1" smtClean="0"/>
              <a:t>upon</a:t>
            </a:r>
            <a:r>
              <a:rPr lang="sv-SE" sz="2000" dirty="0" smtClean="0"/>
              <a:t>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most</a:t>
            </a:r>
            <a:r>
              <a:rPr lang="sv-SE" sz="2000" dirty="0" smtClean="0"/>
              <a:t> of </a:t>
            </a:r>
            <a:r>
              <a:rPr lang="sv-SE" sz="2000" dirty="0" err="1" smtClean="0"/>
              <a:t>conventional</a:t>
            </a:r>
            <a:r>
              <a:rPr lang="sv-SE" sz="2000" dirty="0" smtClean="0"/>
              <a:t> history </a:t>
            </a:r>
            <a:r>
              <a:rPr lang="sv-SE" sz="2000" dirty="0" err="1" smtClean="0"/>
              <a:t>writing</a:t>
            </a:r>
            <a:r>
              <a:rPr lang="sv-SE" sz="2000" dirty="0" smtClean="0"/>
              <a:t> and </a:t>
            </a:r>
            <a:r>
              <a:rPr lang="sv-SE" sz="2000" dirty="0" err="1" smtClean="0"/>
              <a:t>conventional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chronology</a:t>
            </a:r>
            <a:r>
              <a:rPr lang="sv-SE" sz="2000" dirty="0" smtClean="0"/>
              <a:t> is </a:t>
            </a:r>
            <a:r>
              <a:rPr lang="sv-SE" sz="2000" dirty="0" err="1" smtClean="0"/>
              <a:t>being</a:t>
            </a:r>
            <a:r>
              <a:rPr lang="sv-SE" sz="2000" dirty="0" smtClean="0"/>
              <a:t> </a:t>
            </a:r>
            <a:r>
              <a:rPr lang="sv-SE" sz="2000" dirty="0" err="1" smtClean="0"/>
              <a:t>built</a:t>
            </a:r>
            <a:r>
              <a:rPr lang="sv-SE" sz="2000" dirty="0" smtClean="0"/>
              <a:t>…</a:t>
            </a:r>
            <a:endParaRPr lang="en-US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800" y="3124200"/>
            <a:ext cx="8686800" cy="3733800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en-US" dirty="0" smtClean="0"/>
              <a:t>exactly</a:t>
            </a:r>
            <a:r>
              <a:rPr lang="sv-SE" dirty="0" smtClean="0"/>
              <a:t> are you </a:t>
            </a:r>
            <a:r>
              <a:rPr lang="sv-SE" dirty="0" err="1" smtClean="0"/>
              <a:t>building</a:t>
            </a:r>
            <a:r>
              <a:rPr lang="sv-SE" dirty="0" smtClean="0"/>
              <a:t> your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concepts</a:t>
            </a:r>
            <a:r>
              <a:rPr lang="sv-SE" dirty="0" smtClean="0"/>
              <a:t> of time and your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teaching</a:t>
            </a:r>
            <a:r>
              <a:rPr lang="sv-SE" dirty="0" smtClean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smtClean="0"/>
              <a:t>Are you </a:t>
            </a:r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Static</a:t>
            </a:r>
            <a:r>
              <a:rPr lang="sv-SE" dirty="0" smtClean="0"/>
              <a:t> </a:t>
            </a:r>
            <a:r>
              <a:rPr lang="sv-SE" dirty="0" err="1" smtClean="0"/>
              <a:t>heresies</a:t>
            </a:r>
            <a:r>
              <a:rPr lang="sv-SE" dirty="0" smtClean="0"/>
              <a:t> that are </a:t>
            </a:r>
            <a:r>
              <a:rPr lang="sv-SE" dirty="0" err="1" smtClean="0"/>
              <a:t>never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corrected</a:t>
            </a:r>
            <a:r>
              <a:rPr lang="sv-SE" dirty="0" smtClean="0"/>
              <a:t>, </a:t>
            </a:r>
            <a:r>
              <a:rPr lang="sv-SE" dirty="0" err="1" smtClean="0"/>
              <a:t>heresies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steadily</a:t>
            </a:r>
            <a:r>
              <a:rPr lang="sv-SE" dirty="0" smtClean="0"/>
              <a:t> </a:t>
            </a:r>
            <a:r>
              <a:rPr lang="sv-SE" dirty="0" err="1" smtClean="0"/>
              <a:t>built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while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eroded</a:t>
            </a:r>
            <a:r>
              <a:rPr lang="sv-SE" dirty="0" smtClean="0"/>
              <a:t> at the </a:t>
            </a:r>
            <a:r>
              <a:rPr lang="sv-SE" dirty="0" err="1" smtClean="0"/>
              <a:t>opposite</a:t>
            </a:r>
            <a:r>
              <a:rPr lang="sv-SE" dirty="0" smtClean="0"/>
              <a:t> </a:t>
            </a:r>
            <a:r>
              <a:rPr lang="sv-SE" dirty="0" err="1" smtClean="0"/>
              <a:t>end</a:t>
            </a:r>
            <a:r>
              <a:rPr lang="sv-SE" dirty="0" smtClean="0"/>
              <a:t>? A sand </a:t>
            </a:r>
            <a:r>
              <a:rPr lang="sv-SE" dirty="0" err="1" smtClean="0"/>
              <a:t>castle</a:t>
            </a:r>
            <a:r>
              <a:rPr lang="sv-SE" dirty="0" smtClean="0"/>
              <a:t> on the beach?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smtClean="0"/>
              <a:t>Or, are you </a:t>
            </a:r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that rock of </a:t>
            </a:r>
            <a:r>
              <a:rPr lang="sv-SE" dirty="0" err="1" smtClean="0"/>
              <a:t>ages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referenced</a:t>
            </a:r>
            <a:r>
              <a:rPr lang="sv-SE" dirty="0" smtClean="0"/>
              <a:t> by Yeshua/Jesus as </a:t>
            </a:r>
            <a:r>
              <a:rPr lang="sv-SE" dirty="0" err="1" smtClean="0"/>
              <a:t>quoted</a:t>
            </a:r>
            <a:r>
              <a:rPr lang="sv-SE" dirty="0" smtClean="0"/>
              <a:t> in Matthew Matteus 7:24-25, </a:t>
            </a:r>
            <a:r>
              <a:rPr lang="sv-SE" dirty="0" err="1" smtClean="0"/>
              <a:t>referenced</a:t>
            </a:r>
            <a:r>
              <a:rPr lang="sv-SE" dirty="0" smtClean="0"/>
              <a:t> in Daniel 7:9, 13, 22, 25, and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finds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basis in Genesis 1:14-19? Are you </a:t>
            </a:r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a </a:t>
            </a:r>
            <a:r>
              <a:rPr lang="sv-SE" dirty="0" err="1" smtClean="0"/>
              <a:t>purely</a:t>
            </a:r>
            <a:r>
              <a:rPr lang="sv-SE" dirty="0" smtClean="0"/>
              <a:t> </a:t>
            </a:r>
            <a:r>
              <a:rPr lang="sv-SE" dirty="0" err="1" smtClean="0"/>
              <a:t>Scriptural</a:t>
            </a:r>
            <a:r>
              <a:rPr lang="sv-SE" dirty="0" smtClean="0"/>
              <a:t> </a:t>
            </a:r>
            <a:r>
              <a:rPr lang="sv-SE" dirty="0" err="1" smtClean="0"/>
              <a:t>calendar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</a:t>
            </a:r>
            <a:r>
              <a:rPr lang="sv-SE" dirty="0" err="1" smtClean="0"/>
              <a:t>solidly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mirror</a:t>
            </a:r>
            <a:r>
              <a:rPr lang="sv-SE" dirty="0" smtClean="0"/>
              <a:t> image as </a:t>
            </a:r>
            <a:r>
              <a:rPr lang="sv-SE" dirty="0" err="1" smtClean="0"/>
              <a:t>found</a:t>
            </a:r>
            <a:r>
              <a:rPr lang="sv-SE" dirty="0" smtClean="0"/>
              <a:t> the </a:t>
            </a:r>
            <a:r>
              <a:rPr lang="sv-SE" dirty="0" err="1" smtClean="0"/>
              <a:t>movements</a:t>
            </a:r>
            <a:r>
              <a:rPr lang="sv-SE" dirty="0" smtClean="0"/>
              <a:t> of the </a:t>
            </a:r>
            <a:r>
              <a:rPr lang="sv-SE" dirty="0" err="1" smtClean="0"/>
              <a:t>sun</a:t>
            </a:r>
            <a:r>
              <a:rPr lang="sv-SE" dirty="0" smtClean="0"/>
              <a:t>, the </a:t>
            </a:r>
            <a:r>
              <a:rPr lang="sv-SE" dirty="0" err="1" smtClean="0"/>
              <a:t>moon</a:t>
            </a:r>
            <a:r>
              <a:rPr lang="sv-SE" dirty="0" smtClean="0"/>
              <a:t>, and the stars as visible on the sky?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familiar</a:t>
            </a:r>
            <a:r>
              <a:rPr lang="sv-SE" dirty="0" smtClean="0"/>
              <a:t> are you with that </a:t>
            </a:r>
            <a:r>
              <a:rPr lang="sv-SE" dirty="0" err="1" smtClean="0"/>
              <a:t>Scriptural</a:t>
            </a:r>
            <a:r>
              <a:rPr lang="sv-SE" dirty="0" smtClean="0"/>
              <a:t> </a:t>
            </a:r>
            <a:r>
              <a:rPr lang="sv-SE" dirty="0" err="1" smtClean="0"/>
              <a:t>calendar</a:t>
            </a:r>
            <a:r>
              <a:rPr lang="sv-SE" dirty="0" smtClean="0"/>
              <a:t>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smtClean="0"/>
              <a:t>For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  <a:r>
              <a:rPr lang="sv-SE" dirty="0" err="1" smtClean="0"/>
              <a:t>now</a:t>
            </a:r>
            <a:r>
              <a:rPr lang="sv-SE" dirty="0" smtClean="0"/>
              <a:t>, </a:t>
            </a:r>
            <a:r>
              <a:rPr lang="sv-SE" dirty="0" err="1" smtClean="0"/>
              <a:t>I’ve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studying</a:t>
            </a:r>
            <a:r>
              <a:rPr lang="sv-SE" dirty="0" smtClean="0"/>
              <a:t> the </a:t>
            </a:r>
            <a:r>
              <a:rPr lang="sv-SE" dirty="0" err="1" smtClean="0"/>
              <a:t>Scriptural</a:t>
            </a:r>
            <a:r>
              <a:rPr lang="sv-SE" dirty="0" smtClean="0"/>
              <a:t> </a:t>
            </a:r>
            <a:r>
              <a:rPr lang="sv-SE" dirty="0" err="1" smtClean="0"/>
              <a:t>caendar</a:t>
            </a:r>
            <a:r>
              <a:rPr lang="sv-SE" dirty="0" smtClean="0"/>
              <a:t>. </a:t>
            </a:r>
            <a:r>
              <a:rPr lang="sv-SE" dirty="0" err="1" smtClean="0"/>
              <a:t>I’ve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to </a:t>
            </a:r>
            <a:r>
              <a:rPr lang="sv-SE" dirty="0" err="1" smtClean="0"/>
              <a:t>unlearn</a:t>
            </a:r>
            <a:r>
              <a:rPr lang="sv-SE" dirty="0" smtClean="0"/>
              <a:t> and to </a:t>
            </a:r>
            <a:r>
              <a:rPr lang="sv-SE" dirty="0" err="1" smtClean="0"/>
              <a:t>learn</a:t>
            </a:r>
            <a:r>
              <a:rPr lang="sv-SE" dirty="0" smtClean="0"/>
              <a:t>. </a:t>
            </a:r>
            <a:r>
              <a:rPr lang="sv-SE" dirty="0" err="1" smtClean="0"/>
              <a:t>Often</a:t>
            </a:r>
            <a:r>
              <a:rPr lang="sv-SE" dirty="0" smtClean="0"/>
              <a:t> new </a:t>
            </a:r>
            <a:r>
              <a:rPr lang="sv-SE" dirty="0" err="1" smtClean="0"/>
              <a:t>insights</a:t>
            </a:r>
            <a:r>
              <a:rPr lang="sv-SE" dirty="0" smtClean="0"/>
              <a:t> on an almost </a:t>
            </a:r>
            <a:r>
              <a:rPr lang="sv-SE" dirty="0" err="1" smtClean="0"/>
              <a:t>daily</a:t>
            </a:r>
            <a:r>
              <a:rPr lang="sv-SE" dirty="0" smtClean="0"/>
              <a:t> basis… and it </a:t>
            </a:r>
            <a:r>
              <a:rPr lang="sv-SE" dirty="0" err="1" smtClean="0"/>
              <a:t>goes</a:t>
            </a:r>
            <a:r>
              <a:rPr lang="sv-SE" dirty="0" smtClean="0"/>
              <a:t> on and on… God, the God of </a:t>
            </a:r>
            <a:r>
              <a:rPr lang="sv-SE" dirty="0" err="1" smtClean="0"/>
              <a:t>Truth</a:t>
            </a:r>
            <a:r>
              <a:rPr lang="sv-SE" dirty="0" smtClean="0"/>
              <a:t>, the </a:t>
            </a:r>
            <a:r>
              <a:rPr lang="sv-SE" dirty="0" err="1" smtClean="0"/>
              <a:t>Creator</a:t>
            </a:r>
            <a:r>
              <a:rPr lang="sv-SE" dirty="0" smtClean="0"/>
              <a:t> of the </a:t>
            </a:r>
            <a:r>
              <a:rPr lang="sv-SE" dirty="0" err="1" smtClean="0"/>
              <a:t>Universe</a:t>
            </a:r>
            <a:r>
              <a:rPr lang="sv-SE" dirty="0" smtClean="0"/>
              <a:t>, is my private tutor. </a:t>
            </a:r>
            <a:r>
              <a:rPr lang="sv-SE" dirty="0" err="1" smtClean="0"/>
              <a:t>Praised</a:t>
            </a:r>
            <a:r>
              <a:rPr lang="sv-SE" dirty="0" smtClean="0"/>
              <a:t> be His </a:t>
            </a:r>
            <a:r>
              <a:rPr lang="sv-SE" dirty="0" err="1" smtClean="0"/>
              <a:t>name</a:t>
            </a:r>
            <a:r>
              <a:rPr lang="sv-SE" dirty="0" smtClean="0"/>
              <a:t>, </a:t>
            </a:r>
            <a:r>
              <a:rPr lang="sv-SE" dirty="0" err="1" smtClean="0"/>
              <a:t>Jahweh</a:t>
            </a:r>
            <a:r>
              <a:rPr lang="sv-SE" dirty="0" smtClean="0"/>
              <a:t> Elohim, and all that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r>
              <a:rPr lang="sv-SE" dirty="0" smtClean="0"/>
              <a:t> is </a:t>
            </a:r>
            <a:r>
              <a:rPr lang="sv-SE" dirty="0" err="1" smtClean="0"/>
              <a:t>pointing</a:t>
            </a:r>
            <a:r>
              <a:rPr lang="sv-SE" dirty="0" smtClean="0"/>
              <a:t> to!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 err="1" smtClean="0"/>
              <a:t>Please</a:t>
            </a:r>
            <a:r>
              <a:rPr lang="sv-SE" dirty="0" smtClean="0"/>
              <a:t>, </a:t>
            </a:r>
            <a:r>
              <a:rPr lang="sv-SE" dirty="0" err="1" smtClean="0"/>
              <a:t>if</a:t>
            </a:r>
            <a:r>
              <a:rPr lang="sv-SE" dirty="0" smtClean="0"/>
              <a:t> you </a:t>
            </a:r>
            <a:r>
              <a:rPr lang="sv-SE" dirty="0" err="1" smtClean="0"/>
              <a:t>wish</a:t>
            </a:r>
            <a:r>
              <a:rPr lang="sv-SE" dirty="0" smtClean="0"/>
              <a:t>, you are </a:t>
            </a:r>
            <a:r>
              <a:rPr lang="sv-SE" dirty="0" err="1" smtClean="0"/>
              <a:t>ever</a:t>
            </a:r>
            <a:r>
              <a:rPr lang="sv-SE" dirty="0" smtClean="0"/>
              <a:t> </a:t>
            </a:r>
            <a:r>
              <a:rPr lang="sv-SE" dirty="0" err="1" smtClean="0"/>
              <a:t>welcome</a:t>
            </a:r>
            <a:r>
              <a:rPr lang="sv-SE" dirty="0" smtClean="0"/>
              <a:t> to </a:t>
            </a:r>
            <a:r>
              <a:rPr lang="sv-SE" dirty="0" err="1" smtClean="0"/>
              <a:t>partake</a:t>
            </a:r>
            <a:r>
              <a:rPr lang="sv-SE" dirty="0" smtClean="0"/>
              <a:t> of that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Creator</a:t>
            </a:r>
            <a:r>
              <a:rPr lang="sv-SE" dirty="0" smtClean="0"/>
              <a:t> is </a:t>
            </a:r>
            <a:r>
              <a:rPr lang="sv-SE" dirty="0" err="1" smtClean="0"/>
              <a:t>showing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, and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allows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to </a:t>
            </a:r>
            <a:r>
              <a:rPr lang="sv-SE" dirty="0" err="1" smtClean="0"/>
              <a:t>publish</a:t>
            </a:r>
            <a:r>
              <a:rPr lang="sv-SE" dirty="0" smtClean="0"/>
              <a:t> on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web</a:t>
            </a:r>
            <a:r>
              <a:rPr lang="sv-SE" dirty="0" smtClean="0"/>
              <a:t> pages of </a:t>
            </a:r>
            <a:r>
              <a:rPr lang="sv-SE" dirty="0" err="1" smtClean="0"/>
              <a:t>mine</a:t>
            </a:r>
            <a:r>
              <a:rPr lang="sv-SE" dirty="0" smtClean="0"/>
              <a:t>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Char char=""/>
              <a:defRPr/>
            </a:pPr>
            <a:r>
              <a:rPr lang="sv-SE" dirty="0" err="1" smtClean="0"/>
              <a:t>Specifically</a:t>
            </a:r>
            <a:r>
              <a:rPr lang="sv-SE" dirty="0" smtClean="0"/>
              <a:t> </a:t>
            </a:r>
            <a:r>
              <a:rPr lang="sv-SE" dirty="0" err="1" smtClean="0"/>
              <a:t>re</a:t>
            </a:r>
            <a:r>
              <a:rPr lang="sv-SE" dirty="0" smtClean="0"/>
              <a:t> the </a:t>
            </a:r>
            <a:r>
              <a:rPr lang="sv-SE" dirty="0" err="1" smtClean="0"/>
              <a:t>within</a:t>
            </a:r>
            <a:r>
              <a:rPr lang="sv-SE" dirty="0" smtClean="0"/>
              <a:t> </a:t>
            </a:r>
            <a:r>
              <a:rPr lang="sv-SE" dirty="0" err="1" smtClean="0"/>
              <a:t>subject</a:t>
            </a:r>
            <a:r>
              <a:rPr lang="sv-SE" dirty="0" smtClean="0"/>
              <a:t> </a:t>
            </a:r>
            <a:r>
              <a:rPr lang="sv-SE" dirty="0" err="1" smtClean="0"/>
              <a:t>matter</a:t>
            </a:r>
            <a:r>
              <a:rPr lang="sv-SE" dirty="0" smtClean="0"/>
              <a:t>: </a:t>
            </a:r>
            <a:r>
              <a:rPr lang="sv-SE" dirty="0" smtClean="0">
                <a:hlinkClick r:id="rId2"/>
              </a:rPr>
              <a:t>http://adamoh.org/TreeOfLife.wan.io/OTCh/PtolemysCanonAndAlmagestQuestioned.htm</a:t>
            </a:r>
            <a:endParaRPr lang="sv-SE" dirty="0" smtClean="0"/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"/>
              <a:defRPr/>
            </a:pPr>
            <a:r>
              <a:rPr lang="sv-SE" dirty="0" err="1" smtClean="0"/>
              <a:t>Generally</a:t>
            </a:r>
            <a:r>
              <a:rPr lang="sv-SE" dirty="0" smtClean="0"/>
              <a:t> </a:t>
            </a:r>
            <a:r>
              <a:rPr lang="sv-SE" dirty="0" err="1" smtClean="0"/>
              <a:t>re</a:t>
            </a:r>
            <a:r>
              <a:rPr lang="sv-SE" dirty="0" smtClean="0"/>
              <a:t> </a:t>
            </a:r>
            <a:r>
              <a:rPr lang="sv-SE" dirty="0" err="1" smtClean="0"/>
              <a:t>Scriptural</a:t>
            </a:r>
            <a:r>
              <a:rPr lang="sv-SE" dirty="0" smtClean="0"/>
              <a:t> time </a:t>
            </a:r>
            <a:r>
              <a:rPr lang="sv-SE" dirty="0" err="1" smtClean="0"/>
              <a:t>concepts</a:t>
            </a:r>
            <a:r>
              <a:rPr lang="sv-SE" dirty="0" smtClean="0"/>
              <a:t>: </a:t>
            </a:r>
          </a:p>
          <a:p>
            <a:pPr lvl="1" indent="63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sv-SE" dirty="0" smtClean="0">
                <a:hlinkClick r:id="rId3"/>
              </a:rPr>
              <a:t>http://adamoh.org</a:t>
            </a:r>
            <a:r>
              <a:rPr lang="sv-SE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your answer now?: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620000" cy="44958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err="1" smtClean="0"/>
              <a:t>Among</a:t>
            </a:r>
            <a:r>
              <a:rPr lang="sv-SE" dirty="0" smtClean="0"/>
              <a:t> the </a:t>
            </a:r>
            <a:r>
              <a:rPr lang="sv-SE" dirty="0" err="1" smtClean="0"/>
              <a:t>following</a:t>
            </a:r>
            <a:r>
              <a:rPr lang="sv-SE" dirty="0" smtClean="0"/>
              <a:t>: Who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prove</a:t>
            </a:r>
            <a:r>
              <a:rPr lang="sv-SE" dirty="0" smtClean="0"/>
              <a:t>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willing</a:t>
            </a:r>
            <a:r>
              <a:rPr lang="sv-SE" dirty="0" smtClean="0"/>
              <a:t> to </a:t>
            </a:r>
            <a:r>
              <a:rPr lang="sv-SE" dirty="0" err="1" smtClean="0"/>
              <a:t>stand</a:t>
            </a:r>
            <a:r>
              <a:rPr lang="sv-SE" dirty="0" smtClean="0"/>
              <a:t> </a:t>
            </a:r>
            <a:r>
              <a:rPr lang="sv-SE" dirty="0" err="1" smtClean="0"/>
              <a:t>upright</a:t>
            </a:r>
            <a:r>
              <a:rPr lang="sv-SE" dirty="0" smtClean="0"/>
              <a:t> for the </a:t>
            </a:r>
            <a:r>
              <a:rPr lang="sv-SE" dirty="0" err="1" smtClean="0"/>
              <a:t>truth</a:t>
            </a:r>
            <a:r>
              <a:rPr lang="sv-SE" dirty="0" smtClean="0"/>
              <a:t> and for that </a:t>
            </a:r>
            <a:r>
              <a:rPr lang="sv-SE" dirty="0" err="1" smtClean="0"/>
              <a:t>which</a:t>
            </a:r>
            <a:r>
              <a:rPr lang="sv-SE" dirty="0" smtClean="0"/>
              <a:t> is inherent in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words</a:t>
            </a:r>
            <a:r>
              <a:rPr lang="sv-SE" dirty="0" smtClean="0"/>
              <a:t>?: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 smtClean="0"/>
          </a:p>
          <a:p>
            <a:pPr marL="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>
                <a:solidFill>
                  <a:srgbClr val="C00000"/>
                </a:solidFill>
              </a:rPr>
              <a:t>Sola </a:t>
            </a:r>
            <a:r>
              <a:rPr lang="sv-SE" dirty="0" err="1" smtClean="0">
                <a:solidFill>
                  <a:srgbClr val="C00000"/>
                </a:solidFill>
              </a:rPr>
              <a:t>Scriptura</a:t>
            </a:r>
            <a:r>
              <a:rPr lang="sv-SE" dirty="0" smtClean="0">
                <a:solidFill>
                  <a:srgbClr val="C00000"/>
                </a:solidFill>
              </a:rPr>
              <a:t> – The Bible, and </a:t>
            </a:r>
            <a:r>
              <a:rPr lang="sv-SE" dirty="0" err="1" smtClean="0">
                <a:solidFill>
                  <a:srgbClr val="C00000"/>
                </a:solidFill>
              </a:rPr>
              <a:t>nothing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but</a:t>
            </a:r>
            <a:r>
              <a:rPr lang="sv-SE" dirty="0" smtClean="0">
                <a:solidFill>
                  <a:srgbClr val="C00000"/>
                </a:solidFill>
              </a:rPr>
              <a:t> the Bible!”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v-SE" dirty="0" err="1" smtClean="0"/>
              <a:t>Seventh-day</a:t>
            </a:r>
            <a:r>
              <a:rPr lang="sv-SE" dirty="0" smtClean="0"/>
              <a:t> Adventists, each and all?,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v-SE" dirty="0" err="1" smtClean="0"/>
              <a:t>Jehova’s</a:t>
            </a:r>
            <a:r>
              <a:rPr lang="sv-SE" dirty="0" smtClean="0"/>
              <a:t> </a:t>
            </a:r>
            <a:r>
              <a:rPr lang="sv-SE" dirty="0" err="1" smtClean="0"/>
              <a:t>Witnesses</a:t>
            </a:r>
            <a:r>
              <a:rPr lang="sv-SE" dirty="0" smtClean="0"/>
              <a:t>, each and all?,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v-SE" dirty="0" err="1" smtClean="0"/>
              <a:t>Messianic</a:t>
            </a:r>
            <a:r>
              <a:rPr lang="sv-SE" dirty="0" smtClean="0"/>
              <a:t> </a:t>
            </a:r>
            <a:r>
              <a:rPr lang="sv-SE" dirty="0" err="1" smtClean="0"/>
              <a:t>Jews</a:t>
            </a:r>
            <a:r>
              <a:rPr lang="sv-SE" dirty="0" smtClean="0"/>
              <a:t>, each and all?, 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v-SE" dirty="0" err="1" smtClean="0"/>
              <a:t>Karaitic</a:t>
            </a:r>
            <a:r>
              <a:rPr lang="sv-SE" dirty="0" smtClean="0"/>
              <a:t> </a:t>
            </a:r>
            <a:r>
              <a:rPr lang="sv-SE" dirty="0" err="1" smtClean="0"/>
              <a:t>Jews</a:t>
            </a:r>
            <a:r>
              <a:rPr lang="sv-SE" dirty="0" smtClean="0"/>
              <a:t>, each and all?, or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Pentecostals, each and all?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sv-SE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Do each of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denominations</a:t>
            </a:r>
            <a:r>
              <a:rPr lang="sv-SE" dirty="0" smtClean="0"/>
              <a:t> </a:t>
            </a:r>
            <a:r>
              <a:rPr lang="sv-SE" dirty="0" err="1" smtClean="0"/>
              <a:t>consist</a:t>
            </a:r>
            <a:r>
              <a:rPr lang="sv-SE" dirty="0" smtClean="0"/>
              <a:t> of </a:t>
            </a:r>
            <a:r>
              <a:rPr lang="sv-SE" dirty="0" err="1" smtClean="0"/>
              <a:t>people</a:t>
            </a:r>
            <a:r>
              <a:rPr lang="sv-SE" dirty="0" smtClean="0"/>
              <a:t> that are </a:t>
            </a:r>
            <a:r>
              <a:rPr lang="sv-SE" dirty="0" err="1" smtClean="0"/>
              <a:t>continually</a:t>
            </a:r>
            <a:r>
              <a:rPr lang="sv-SE" dirty="0" smtClean="0"/>
              <a:t> </a:t>
            </a:r>
            <a:r>
              <a:rPr lang="sv-SE" dirty="0" err="1" smtClean="0"/>
              <a:t>climbing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higher</a:t>
            </a:r>
            <a:r>
              <a:rPr lang="sv-SE" dirty="0" smtClean="0"/>
              <a:t> vistas,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ever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correct</a:t>
            </a:r>
            <a:r>
              <a:rPr lang="sv-SE" dirty="0" smtClean="0"/>
              <a:t> </a:t>
            </a:r>
            <a:r>
              <a:rPr lang="sv-SE" dirty="0" err="1" smtClean="0"/>
              <a:t>insights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the Word of God, or… </a:t>
            </a:r>
            <a:r>
              <a:rPr lang="sv-SE" dirty="0" err="1" smtClean="0"/>
              <a:t>Could</a:t>
            </a:r>
            <a:r>
              <a:rPr lang="sv-SE" dirty="0" smtClean="0"/>
              <a:t> it be that </a:t>
            </a:r>
            <a:r>
              <a:rPr lang="sv-SE" dirty="0" err="1" smtClean="0"/>
              <a:t>one</a:t>
            </a:r>
            <a:r>
              <a:rPr lang="sv-SE" dirty="0" smtClean="0"/>
              <a:t> as the </a:t>
            </a:r>
            <a:r>
              <a:rPr lang="sv-SE" dirty="0" err="1" smtClean="0"/>
              <a:t>other</a:t>
            </a:r>
            <a:r>
              <a:rPr lang="sv-SE" dirty="0" smtClean="0"/>
              <a:t> of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groups</a:t>
            </a:r>
            <a:r>
              <a:rPr lang="sv-SE" dirty="0" smtClean="0"/>
              <a:t> of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generally</a:t>
            </a:r>
            <a:r>
              <a:rPr lang="sv-SE" dirty="0" smtClean="0"/>
              <a:t> </a:t>
            </a:r>
            <a:r>
              <a:rPr lang="sv-SE" dirty="0" err="1" smtClean="0"/>
              <a:t>prefer</a:t>
            </a:r>
            <a:r>
              <a:rPr lang="sv-SE" dirty="0" smtClean="0"/>
              <a:t> sitting, as </a:t>
            </a:r>
            <a:r>
              <a:rPr lang="sv-SE" dirty="0" err="1" smtClean="0"/>
              <a:t>says</a:t>
            </a:r>
            <a:r>
              <a:rPr lang="sv-SE" dirty="0" smtClean="0"/>
              <a:t> King David: ”in the </a:t>
            </a:r>
            <a:r>
              <a:rPr lang="sv-SE" dirty="0" err="1" smtClean="0"/>
              <a:t>seat</a:t>
            </a:r>
            <a:r>
              <a:rPr lang="sv-SE" dirty="0" smtClean="0"/>
              <a:t> of the </a:t>
            </a:r>
            <a:r>
              <a:rPr lang="sv-SE" dirty="0" err="1" smtClean="0"/>
              <a:t>scornful</a:t>
            </a:r>
            <a:r>
              <a:rPr lang="sv-SE" dirty="0" smtClean="0"/>
              <a:t>…” Psalms  1:1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v-SE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 smtClean="0"/>
              <a:t>In </a:t>
            </a:r>
            <a:r>
              <a:rPr lang="sv-SE" dirty="0" err="1" smtClean="0"/>
              <a:t>whom</a:t>
            </a:r>
            <a:r>
              <a:rPr lang="sv-SE" dirty="0" smtClean="0"/>
              <a:t> </a:t>
            </a:r>
            <a:r>
              <a:rPr lang="sv-SE" dirty="0" err="1" smtClean="0"/>
              <a:t>do</a:t>
            </a:r>
            <a:r>
              <a:rPr lang="sv-SE" dirty="0" smtClean="0"/>
              <a:t> the Sons and </a:t>
            </a:r>
            <a:r>
              <a:rPr lang="sv-SE" dirty="0" err="1" smtClean="0"/>
              <a:t>Daughters</a:t>
            </a:r>
            <a:r>
              <a:rPr lang="sv-SE" dirty="0" smtClean="0"/>
              <a:t> of </a:t>
            </a:r>
            <a:r>
              <a:rPr lang="sv-SE" dirty="0" err="1" smtClean="0"/>
              <a:t>Jahweh</a:t>
            </a:r>
            <a:r>
              <a:rPr lang="sv-SE" dirty="0" smtClean="0"/>
              <a:t> Elohim </a:t>
            </a:r>
            <a:r>
              <a:rPr lang="sv-SE" dirty="0" err="1" smtClean="0"/>
              <a:t>seek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resort,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r>
              <a:rPr lang="sv-SE" dirty="0" smtClean="0"/>
              <a:t>, and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references</a:t>
            </a:r>
            <a:r>
              <a:rPr lang="sv-SE" dirty="0" smtClean="0"/>
              <a:t> of </a:t>
            </a:r>
            <a:r>
              <a:rPr lang="sv-SE" dirty="0" err="1" smtClean="0"/>
              <a:t>truth</a:t>
            </a:r>
            <a:r>
              <a:rPr lang="sv-SE" dirty="0" smtClean="0"/>
              <a:t>?: 1) </a:t>
            </a:r>
            <a:r>
              <a:rPr lang="sv-SE" dirty="0" err="1" smtClean="0"/>
              <a:t>Within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group, </a:t>
            </a:r>
            <a:r>
              <a:rPr lang="sv-SE" dirty="0" err="1" smtClean="0"/>
              <a:t>church</a:t>
            </a:r>
            <a:r>
              <a:rPr lang="sv-SE" dirty="0" smtClean="0"/>
              <a:t>, and </a:t>
            </a:r>
            <a:r>
              <a:rPr lang="sv-SE" dirty="0" err="1" smtClean="0"/>
              <a:t>congregation</a:t>
            </a:r>
            <a:r>
              <a:rPr lang="sv-SE" dirty="0" smtClean="0"/>
              <a:t>, or 2) in </a:t>
            </a:r>
            <a:r>
              <a:rPr lang="sv-SE" dirty="0" err="1" smtClean="0"/>
              <a:t>none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the God of </a:t>
            </a:r>
            <a:r>
              <a:rPr lang="sv-SE" dirty="0" err="1" smtClean="0"/>
              <a:t>Truth</a:t>
            </a:r>
            <a:r>
              <a:rPr lang="sv-SE" dirty="0" smtClean="0"/>
              <a:t> Himself and in the real time </a:t>
            </a:r>
            <a:r>
              <a:rPr lang="sv-SE" dirty="0" err="1" smtClean="0"/>
              <a:t>reality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created</a:t>
            </a:r>
            <a:r>
              <a:rPr lang="sv-SE" dirty="0" smtClean="0"/>
              <a:t> by </a:t>
            </a:r>
            <a:r>
              <a:rPr lang="sv-SE" dirty="0" err="1" smtClean="0"/>
              <a:t>Him</a:t>
            </a:r>
            <a:r>
              <a:rPr lang="sv-SE" dirty="0" smtClean="0"/>
              <a:t>? </a:t>
            </a:r>
            <a:r>
              <a:rPr lang="sv-SE" dirty="0" smtClean="0">
                <a:hlinkClick r:id="rId2"/>
              </a:rPr>
              <a:t>Psalm 118:8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Phlegon’s solar eclipse: When?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Phlegon’s solar eclipse: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Did it fall in 29 CE or in 33 CE?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Phlegon’s </a:t>
            </a:r>
            <a:r>
              <a:rPr lang="sv-SE" dirty="0" err="1" smtClean="0"/>
              <a:t>record</a:t>
            </a:r>
            <a:r>
              <a:rPr lang="sv-SE" dirty="0" smtClean="0"/>
              <a:t> </a:t>
            </a:r>
            <a:r>
              <a:rPr lang="sv-SE" dirty="0" err="1" smtClean="0"/>
              <a:t>re</a:t>
            </a:r>
            <a:r>
              <a:rPr lang="sv-SE" dirty="0" smtClean="0"/>
              <a:t> the solar </a:t>
            </a:r>
            <a:r>
              <a:rPr lang="sv-SE" dirty="0" err="1" smtClean="0"/>
              <a:t>eclipse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smtClean="0"/>
              <a:t>as </a:t>
            </a:r>
            <a:r>
              <a:rPr lang="sv-SE" sz="2200" dirty="0" err="1" smtClean="0"/>
              <a:t>translated</a:t>
            </a:r>
            <a:r>
              <a:rPr lang="sv-SE" sz="2200" dirty="0" smtClean="0"/>
              <a:t> </a:t>
            </a:r>
            <a:r>
              <a:rPr lang="sv-SE" sz="2200" dirty="0" err="1" smtClean="0"/>
              <a:t>into</a:t>
            </a:r>
            <a:r>
              <a:rPr lang="sv-SE" sz="2200" dirty="0" smtClean="0"/>
              <a:t> English</a:t>
            </a:r>
            <a:endParaRPr lang="en-US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u="sng" dirty="0" smtClean="0"/>
              <a:t>Origen</a:t>
            </a:r>
            <a:r>
              <a:rPr lang="en-US" b="1" dirty="0" smtClean="0"/>
              <a:t> (“</a:t>
            </a:r>
            <a:r>
              <a:rPr lang="en-US" b="1" u="sng" dirty="0" smtClean="0">
                <a:hlinkClick r:id="rId2"/>
              </a:rPr>
              <a:t>ca 185 - ca 254 A.D.</a:t>
            </a:r>
            <a:r>
              <a:rPr lang="en-US" b="1" dirty="0" smtClean="0"/>
              <a:t>:”)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English translation (emphasis added:)</a:t>
            </a:r>
            <a:endParaRPr lang="en-US" dirty="0" smtClean="0"/>
          </a:p>
          <a:p>
            <a:pPr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"And </a:t>
            </a:r>
            <a:r>
              <a:rPr lang="en-US" b="1" dirty="0" smtClean="0"/>
              <a:t>Phlegon</a:t>
            </a:r>
            <a:r>
              <a:rPr lang="en-US" dirty="0" smtClean="0"/>
              <a:t> also who compiled the Olympiads writes about the same things in his 13th book in the following words: </a:t>
            </a:r>
            <a:r>
              <a:rPr lang="en-US" b="1" i="1" dirty="0" smtClean="0">
                <a:solidFill>
                  <a:srgbClr val="C00000"/>
                </a:solidFill>
              </a:rPr>
              <a:t>'In the fourth year of the 202nd Olympiad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an eclipse of the Sun </a:t>
            </a:r>
            <a:r>
              <a:rPr lang="en-US" b="1" dirty="0" smtClean="0">
                <a:solidFill>
                  <a:srgbClr val="C00000"/>
                </a:solidFill>
              </a:rPr>
              <a:t>took place </a:t>
            </a:r>
            <a:r>
              <a:rPr lang="en-US" b="1" dirty="0" smtClean="0"/>
              <a:t>greater than any previously known, and night came on </a:t>
            </a:r>
            <a:r>
              <a:rPr lang="en-US" b="1" dirty="0" smtClean="0">
                <a:solidFill>
                  <a:srgbClr val="C00000"/>
                </a:solidFill>
              </a:rPr>
              <a:t>at the sixth hour of the day, so that stars actually appeared in the sky</a:t>
            </a:r>
            <a:r>
              <a:rPr lang="en-US" dirty="0" smtClean="0"/>
              <a:t>; and a great earthquake took place in Bithynia and overthrew the greater part of </a:t>
            </a:r>
            <a:r>
              <a:rPr lang="en-US" dirty="0" err="1" smtClean="0"/>
              <a:t>Niceaea</a:t>
            </a:r>
            <a:r>
              <a:rPr lang="en-US" dirty="0" smtClean="0"/>
              <a:t>;"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(“From: </a:t>
            </a:r>
            <a:r>
              <a:rPr lang="en-US" u="sng" dirty="0" smtClean="0">
                <a:hlinkClick r:id="rId3"/>
              </a:rPr>
              <a:t>Phlegon, </a:t>
            </a:r>
            <a:r>
              <a:rPr lang="en-US" u="sng" dirty="0" err="1" smtClean="0">
                <a:hlinkClick r:id="rId3"/>
              </a:rPr>
              <a:t>Olympiades</a:t>
            </a:r>
            <a:r>
              <a:rPr lang="en-US" u="sng" dirty="0" smtClean="0">
                <a:hlinkClick r:id="rId3"/>
              </a:rPr>
              <a:t>, fragment 17</a:t>
            </a:r>
            <a:r>
              <a:rPr lang="en-US" dirty="0" smtClean="0"/>
              <a:t>. Quoted in Historical Eclipses and Earth's Rotation, by F Richard Stephenson, Cambridge University Press, 1997, page 359-</a:t>
            </a:r>
            <a:r>
              <a:rPr lang="en-US" u="sng" dirty="0" smtClean="0">
                <a:hlinkClick r:id="rId4" action="ppaction://hlinkfile"/>
              </a:rPr>
              <a:t>360</a:t>
            </a:r>
            <a:r>
              <a:rPr lang="en-US" dirty="0" smtClean="0"/>
              <a:t>;” </a:t>
            </a:r>
            <a:r>
              <a:rPr lang="en-US" u="sng" dirty="0" smtClean="0">
                <a:hlinkClick r:id="rId5"/>
              </a:rPr>
              <a:t>Solar Eclipse Newsletter, Vol. 8:11, Nov 2003, p. 5:4</a:t>
            </a:r>
            <a:r>
              <a:rPr lang="en-US" dirty="0" smtClean="0"/>
              <a:t>. Cf. </a:t>
            </a:r>
            <a:r>
              <a:rPr lang="en-US" u="sng" dirty="0" smtClean="0">
                <a:hlinkClick r:id="rId6"/>
              </a:rPr>
              <a:t>Google Book Search</a:t>
            </a:r>
            <a:r>
              <a:rPr lang="en-US" dirty="0" smtClean="0"/>
              <a:t> and </a:t>
            </a:r>
            <a:r>
              <a:rPr lang="en-US" u="sng" dirty="0" smtClean="0">
                <a:hlinkClick r:id="rId3"/>
              </a:rPr>
              <a:t>MrEclipse.com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The </a:t>
            </a:r>
            <a:r>
              <a:rPr lang="sv-SE" dirty="0" err="1" smtClean="0"/>
              <a:t>path</a:t>
            </a:r>
            <a:r>
              <a:rPr lang="sv-SE" dirty="0" smtClean="0"/>
              <a:t> of the total solar </a:t>
            </a:r>
            <a:r>
              <a:rPr lang="sv-SE" dirty="0" err="1" smtClean="0"/>
              <a:t>eclipse</a:t>
            </a:r>
            <a:r>
              <a:rPr lang="sv-SE" dirty="0" smtClean="0"/>
              <a:t> of November 24, 29 CE</a:t>
            </a:r>
            <a:endParaRPr lang="en-US" dirty="0"/>
          </a:p>
        </p:txBody>
      </p:sp>
      <p:pic>
        <p:nvPicPr>
          <p:cNvPr id="17411" name="Platshållare för innehåll 3" descr="SolarEclipseNASA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554163"/>
            <a:ext cx="7239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ndring">
  <a:themeElements>
    <a:clrScheme name="Vandri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ndring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andring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ndring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8516</TotalTime>
  <Words>2738</Words>
  <Application>Microsoft Office PowerPoint</Application>
  <PresentationFormat>Bildspel på skärmen (4:3)</PresentationFormat>
  <Paragraphs>449</Paragraphs>
  <Slides>61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61</vt:i4>
      </vt:variant>
    </vt:vector>
  </HeadingPairs>
  <TitlesOfParts>
    <vt:vector size="68" baseType="lpstr">
      <vt:lpstr>Franklin Gothic Book</vt:lpstr>
      <vt:lpstr>Arial</vt:lpstr>
      <vt:lpstr>Franklin Gothic Medium</vt:lpstr>
      <vt:lpstr>Wingdings 2</vt:lpstr>
      <vt:lpstr>Calibri</vt:lpstr>
      <vt:lpstr>Vandring</vt:lpstr>
      <vt:lpstr>Acrobat Document</vt:lpstr>
      <vt:lpstr>In what years Exactly did Jesus begin and end his mission?</vt:lpstr>
      <vt:lpstr>Do you wish to be a part of knowing and teaching the truth?</vt:lpstr>
      <vt:lpstr>In what Julian year  did Caesar Tiberius’ 15th year of reign fall?</vt:lpstr>
      <vt:lpstr>Can you prove, for instance, that the crucifixion fell in 31 AD, or in 33 ad, or in neither one?</vt:lpstr>
      <vt:lpstr>Within a few minutes  – once you’ve seen and understood this brief presentation –  you’ll have clear and certain answers to questions such as these …</vt:lpstr>
      <vt:lpstr>Ceasar Augustus died in 10 CE  - Not in 14 CE as commonly assumed…  - The event heretofore considered the chief foundation for our reckoning of time is flawed and in need of correction…</vt:lpstr>
      <vt:lpstr>Phlegon’s solar eclipse: When?</vt:lpstr>
      <vt:lpstr>Phlegon’s record re the solar eclipse as translated into English</vt:lpstr>
      <vt:lpstr>The path of the total solar eclipse of November 24, 29 CE</vt:lpstr>
      <vt:lpstr>NASA’s note Re the solar eclipse as observed from the Damascus horizon:</vt:lpstr>
      <vt:lpstr>The solar eclipse of 29 CE  at 11:21 local solar time as it appears on Starry Night Backyard from the Damascus horizon…</vt:lpstr>
      <vt:lpstr>The solar eclipse of 29 CE  at 11:23 local solar time</vt:lpstr>
      <vt:lpstr>The solar eclipse of 29 CE  at 11:25 local solar time</vt:lpstr>
      <vt:lpstr>The solar eclipse of 29 CE  at 11:27 local solar time</vt:lpstr>
      <vt:lpstr>The solar eclipse of 29 CE  at 11:29 local solar time</vt:lpstr>
      <vt:lpstr>The solar eclipse of 29 CE  at 11:31 local solar time</vt:lpstr>
      <vt:lpstr>The path of the total solar eclipse of March 19, 33 CE</vt:lpstr>
      <vt:lpstr>The 33 CE Total solar eclipse  at the coast of Antarctica ! concluded at 09:46 – that is, in the 4th hour</vt:lpstr>
      <vt:lpstr>The 33 CE Total solar eclipse  local solar time between 10:51-10:54 AM – that is, in the 5th hour</vt:lpstr>
      <vt:lpstr>The 33 CE Total solar eclipse  local solar time between 11:27-11:31 AM – that is, in the 6th hour</vt:lpstr>
      <vt:lpstr>The 33 CE Total solar eclipse  local solar time between 12:07-12:10 AM – that is, in the 7th hour</vt:lpstr>
      <vt:lpstr>The 33 CE Total solar eclipse  local solar time between 12:43-12:47 AM – that is, in the 7th hour [at the damascus longitude]</vt:lpstr>
      <vt:lpstr>If Phlegon’s eclipse fell in 33 CE…  Where on this map must the observer have been?</vt:lpstr>
      <vt:lpstr>March 19, 33 CE…  What season of the year was that at this location?</vt:lpstr>
      <vt:lpstr>At the time of the fall storms in 33 CE… How likely is Phlegon’s observer to have been at this location?</vt:lpstr>
      <vt:lpstr>At the time of the fall storms in 33 CE… How trustworthy is a calendar anchored primarily upon this eclipse?</vt:lpstr>
      <vt:lpstr>The path of the 29 CE solar eclipse</vt:lpstr>
      <vt:lpstr>The 29 CE Total solar eclipse  local solar time between 10:31-10:33 AM – that is, in the 5th hour</vt:lpstr>
      <vt:lpstr>The 29 CE Total solar eclipse  local solar time between 11:00-11:02 AM – that is, in the 6th hour</vt:lpstr>
      <vt:lpstr>The 29 CE Total solar eclipse  local solar time between 11:16-11:18 AM – that is, in the 6th hour</vt:lpstr>
      <vt:lpstr>The 29 CE Total solar eclipse  local solar time between 12:06-12:08 AM – that is, in the 7th hour</vt:lpstr>
      <vt:lpstr>If Phlegon’s eclipse fell in 29 CE…  Where on this map must the observer have been?</vt:lpstr>
      <vt:lpstr>Where was Phlegon’s observer located? In the Middle East or near Antarctica?</vt:lpstr>
      <vt:lpstr>What does Astronomy science say? - Those who are specialists on solar eclipses?</vt:lpstr>
      <vt:lpstr>”the reference to AD 32-33 being incorrect…”</vt:lpstr>
      <vt:lpstr>What other anchors are there for the Olympic calendar?</vt:lpstr>
      <vt:lpstr>The historical reference…</vt:lpstr>
      <vt:lpstr>What is an Olympic year?</vt:lpstr>
      <vt:lpstr>Let’s consider…  the Julian/Gregorian calender and the Olympic calender as simply two separate time zones…</vt:lpstr>
      <vt:lpstr>What ”time zone” do you relate to? For instance when you wish to consider the dates given by an ancient historian such as Josephus?</vt:lpstr>
      <vt:lpstr>Which anchor is placing the Olympic calendar correctly in time?</vt:lpstr>
      <vt:lpstr>What reality, if any, is behind the dates you find in your own books and in your own Bible?</vt:lpstr>
      <vt:lpstr>What difference does it make to you?</vt:lpstr>
      <vt:lpstr>Question: Which Julian year correspond to  the 1st year of the 187th Olympiad?</vt:lpstr>
      <vt:lpstr>Answer: The year that began July 1, 35 BCE corresponds to the 1st year of the 187th Olympiad</vt:lpstr>
      <vt:lpstr>A simpler and easier way of reckoning towards the same year using a table – Three ways of reckoning years between two dated events</vt:lpstr>
      <vt:lpstr>Why do I need to know the beginning of the 187th Olympiad relative to the Julian calendar? </vt:lpstr>
      <vt:lpstr>When began Augustus’ 44 years  of ruling the State by himself?</vt:lpstr>
      <vt:lpstr>A simple and easy numerical computation:  </vt:lpstr>
      <vt:lpstr>Perhaps an even easier and more direct way of displaying that same result  by means of a table - three ways of reckoning years between the two dated events</vt:lpstr>
      <vt:lpstr>When did Caesar Augustus die?</vt:lpstr>
      <vt:lpstr>When did Caesar Augustus die?</vt:lpstr>
      <vt:lpstr>Question:  In what Julian year – at the very latest -  did Caesar Tiberius’ 15th year of reign fall??</vt:lpstr>
      <vt:lpstr>Answer: Caesar Tiberius’ 15th year of reign fell in a Julian year no later than 25 CE – Absolutely no later!</vt:lpstr>
      <vt:lpstr>Notice the following quote re a co-regency between Caesar Augustus and Caesar Tiberius:</vt:lpstr>
      <vt:lpstr>What’s your answer now:</vt:lpstr>
      <vt:lpstr>What’s the origin of the idea that Augustus died in 14 CE?</vt:lpstr>
      <vt:lpstr>Is Ptolemy’s Canon of the kings reliable?</vt:lpstr>
      <vt:lpstr>Which day and which year is Ptolemy referencing for the beginning of Caesar Tiberius’ reign?</vt:lpstr>
      <vt:lpstr>Augustus’ death i only one of many and fundamental errors in detail within Ptolemy’s Canon of the Kings…   upon which most of conventional history writing and conventional chronology is being built…</vt:lpstr>
      <vt:lpstr>What’s your answer now?: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Phlegons solförmörkelse</dc:title>
  <dc:creator>Owner</dc:creator>
  <cp:lastModifiedBy>Owner</cp:lastModifiedBy>
  <cp:revision>52</cp:revision>
  <dcterms:created xsi:type="dcterms:W3CDTF">2010-08-27T23:18:14Z</dcterms:created>
  <dcterms:modified xsi:type="dcterms:W3CDTF">2010-10-02T16:18:07Z</dcterms:modified>
</cp:coreProperties>
</file>